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33" r:id="rId2"/>
    <p:sldId id="960" r:id="rId3"/>
    <p:sldId id="1197" r:id="rId4"/>
    <p:sldId id="1198" r:id="rId5"/>
    <p:sldId id="1199" r:id="rId6"/>
    <p:sldId id="1200" r:id="rId7"/>
    <p:sldId id="1201" r:id="rId8"/>
    <p:sldId id="1202" r:id="rId9"/>
    <p:sldId id="1203" r:id="rId10"/>
    <p:sldId id="1204" r:id="rId11"/>
    <p:sldId id="1205" r:id="rId12"/>
    <p:sldId id="1208" r:id="rId13"/>
    <p:sldId id="1211" r:id="rId14"/>
    <p:sldId id="1210" r:id="rId15"/>
    <p:sldId id="1212" r:id="rId16"/>
    <p:sldId id="1213" r:id="rId17"/>
    <p:sldId id="1214" r:id="rId18"/>
    <p:sldId id="1215" r:id="rId19"/>
    <p:sldId id="1216" r:id="rId20"/>
    <p:sldId id="1217" r:id="rId21"/>
    <p:sldId id="1218" r:id="rId22"/>
    <p:sldId id="1219" r:id="rId23"/>
    <p:sldId id="1220" r:id="rId24"/>
    <p:sldId id="1221" r:id="rId25"/>
    <p:sldId id="1222" r:id="rId26"/>
    <p:sldId id="1223" r:id="rId27"/>
    <p:sldId id="1232" r:id="rId28"/>
    <p:sldId id="1224" r:id="rId29"/>
    <p:sldId id="1225" r:id="rId30"/>
    <p:sldId id="1226" r:id="rId31"/>
    <p:sldId id="1227" r:id="rId32"/>
    <p:sldId id="1228" r:id="rId33"/>
    <p:sldId id="1229" r:id="rId34"/>
    <p:sldId id="260" r:id="rId35"/>
    <p:sldId id="2631" r:id="rId36"/>
    <p:sldId id="1231" r:id="rId37"/>
    <p:sldId id="1248" r:id="rId38"/>
    <p:sldId id="1249" r:id="rId39"/>
    <p:sldId id="1250" r:id="rId40"/>
    <p:sldId id="1253" r:id="rId41"/>
    <p:sldId id="1255" r:id="rId42"/>
    <p:sldId id="1267" r:id="rId43"/>
    <p:sldId id="1256" r:id="rId44"/>
    <p:sldId id="1257" r:id="rId45"/>
    <p:sldId id="1261" r:id="rId46"/>
    <p:sldId id="1262" r:id="rId47"/>
    <p:sldId id="1263" r:id="rId48"/>
    <p:sldId id="1264" r:id="rId49"/>
    <p:sldId id="1265" r:id="rId50"/>
    <p:sldId id="1266" r:id="rId51"/>
    <p:sldId id="1268" r:id="rId52"/>
    <p:sldId id="1258" r:id="rId53"/>
    <p:sldId id="1260" r:id="rId54"/>
    <p:sldId id="263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5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0FA"/>
    <a:srgbClr val="0000A8"/>
    <a:srgbClr val="CDBDE8"/>
    <a:srgbClr val="F56F6F"/>
    <a:srgbClr val="2FB050"/>
    <a:srgbClr val="E40000"/>
    <a:srgbClr val="DB0004"/>
    <a:srgbClr val="EC86A6"/>
    <a:srgbClr val="8DDFB0"/>
    <a:srgbClr val="FFF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1" autoAdjust="0"/>
    <p:restoredTop sz="94434" autoAdjust="0"/>
  </p:normalViewPr>
  <p:slideViewPr>
    <p:cSldViewPr snapToGrid="0" snapToObjects="1">
      <p:cViewPr varScale="1">
        <p:scale>
          <a:sx n="70" d="100"/>
          <a:sy n="70" d="100"/>
        </p:scale>
        <p:origin x="324" y="72"/>
      </p:cViewPr>
      <p:guideLst>
        <p:guide pos="4656"/>
        <p:guide orient="horz" pos="3312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3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42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5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921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72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99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40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50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623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48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9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587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89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28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2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+mn-lt"/>
              </a:rPr>
              <a:t>Computer Networks</a:t>
            </a:r>
            <a:r>
              <a:rPr lang="en-US" sz="4800" dirty="0">
                <a:latin typeface="+mn-lt"/>
              </a:rPr>
              <a:t/>
            </a:r>
            <a:br>
              <a:rPr lang="en-US" sz="4800" dirty="0">
                <a:latin typeface="+mn-lt"/>
              </a:rPr>
            </a:br>
            <a:r>
              <a:rPr lang="en-US" sz="4800" dirty="0" smtClean="0">
                <a:latin typeface="+mn-lt"/>
              </a:rPr>
              <a:t>CS 3001 </a:t>
            </a:r>
            <a:r>
              <a:rPr lang="en-US" sz="4800" dirty="0">
                <a:latin typeface="+mn-lt"/>
              </a:rPr>
              <a:t>(</a:t>
            </a:r>
            <a:r>
              <a:rPr lang="en-US" sz="4800" dirty="0" smtClean="0">
                <a:latin typeface="+mn-lt"/>
              </a:rPr>
              <a:t>BCS-5B)</a:t>
            </a:r>
            <a:r>
              <a:rPr lang="en-US" sz="4800" dirty="0">
                <a:latin typeface="+mn-lt"/>
              </a:rPr>
              <a:t/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Lecture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Danyal </a:t>
            </a:r>
            <a:r>
              <a:rPr lang="en-US" sz="3200" b="1" dirty="0" err="1"/>
              <a:t>Farhat</a:t>
            </a:r>
            <a:endParaRPr lang="en-US" sz="3200" b="1" dirty="0"/>
          </a:p>
          <a:p>
            <a:r>
              <a:rPr lang="en-US" sz="3200" b="1" dirty="0"/>
              <a:t>FAST School of Computing</a:t>
            </a:r>
          </a:p>
          <a:p>
            <a:r>
              <a:rPr lang="en-US" sz="3200" b="1" dirty="0" smtClean="0"/>
              <a:t>NUCES </a:t>
            </a:r>
            <a:r>
              <a:rPr lang="en-US" sz="3200" b="1" dirty="0"/>
              <a:t>Lahore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9885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addr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addr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xmlns="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137.196.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    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xmlns="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xmlns="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xmlns="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935519" y="1322317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marR="0" lvl="0" indent="-1111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walkthrough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sending a  datagram from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xmlns="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xmlns="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xmlns="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xmlns="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xmlns="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xmlns="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xmlns="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xmlns="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xmlns="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xmlns="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xmlns="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xmlns="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xmlns="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xmlns="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xmlns="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xmlns="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xmlns="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xmlns="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xmlns="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xmlns="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xmlns="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xmlns="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xmlns="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xmlns="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xmlns="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xmlns="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xmlns="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xmlns="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xmlns="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xmlns="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xmlns="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xmlns="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xmlns="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xmlns="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xmlns="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xmlns="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xmlns="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xmlns="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xmlns="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xmlns="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xmlns="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xmlns="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xmlns="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xmlns="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xmlns="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xmlns="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xmlns="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xmlns="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xmlns="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xmlns="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xmlns="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xmlns="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xmlns="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xmlns="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xmlns="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xmlns="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923027" y="2179255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assume that: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B’s IP address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IP address of first hop router, 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knows R’s MAC address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(how?)</a:t>
            </a:r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xmlns="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xmlns="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xmlns="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xmlns="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xmlns="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xmlns="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xmlns="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xmlns="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xmlns="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xmlns="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xmlns="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xmlns="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xmlns="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xmlns="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xmlns="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xmlns="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xmlns="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xmlns="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xmlns="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xmlns="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xmlns="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xmlns="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xmlns="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xmlns="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xmlns="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xmlns="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xmlns="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xmlns="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xmlns="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xmlns="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xmlns="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xmlns="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xmlns="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xmlns="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xmlns="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xmlns="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xmlns="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xmlns="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xmlns="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xmlns="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xmlns="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xmlns="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xmlns="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xmlns="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xmlns="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xmlns="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xmlns="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xmlns="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xmlns="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xmlns="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xmlns="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xmlns="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xmlns="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xmlns="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xmlns="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xmlns="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xmlns="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xmlns="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xmlns="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xmlns="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xmlns="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xmlns="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xmlns="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xmlns="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xmlns="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xmlns="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xmlns="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xmlns="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xmlns="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xmlns="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xmlns="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1076994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xmlns="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 creates link-layer frame containing A-to-B IP datagram</a:t>
            </a:r>
          </a:p>
          <a:p>
            <a:pPr marL="574675" marR="0" lvl="1" indent="-231775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R's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address is frame’s destination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xmlns="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xmlns="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xmlns="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xmlns="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xmlns="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xmlns="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xmlns="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xmlns="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xmlns="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xmlns="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xmlns="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xmlns="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xmlns="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xmlns="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xmlns="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xmlns="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xmlns="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xmlns="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xmlns="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xmlns="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xmlns="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xmlns="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xmlns="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xmlns="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xmlns="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xmlns="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xmlns="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xmlns="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xmlns="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xmlns="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xmlns="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xmlns="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xmlns="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xmlns="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xmlns="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xmlns="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xmlns="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xmlns="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xmlns="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xmlns="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xmlns="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xmlns="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xmlns="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xmlns="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xmlns="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xmlns="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xmlns="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xmlns="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xmlns="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xmlns="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xmlns="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xmlns="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xmlns="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xmlns="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xmlns="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xmlns="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xmlns="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xmlns="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xmlns="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xmlns="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xmlns="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xmlns="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xmlns="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xmlns="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xmlns="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xmlns="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xmlns="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xmlns="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xmlns="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xmlns="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xmlns="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xmlns="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xmlns="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xmlns="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xmlns="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xmlns="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xmlns="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xmlns="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xmlns="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xmlns="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xmlns="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xmlns="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xmlns="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xmlns="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xmlns="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xmlns="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xmlns="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xmlns="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xmlns="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xmlns="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xmlns="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xmlns="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xmlns="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xmlns="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xmlns="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xmlns="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xmlns="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xmlns="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xmlns="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xmlns="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xmlns="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xmlns="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xmlns="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xmlns="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xmlns="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xmlns="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xmlns="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xmlns="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xmlns="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IP src: 111.111.111.111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xmlns="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xmlns="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xmlns="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xmlns="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xmlns="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1A-23-F9-CD-06-9B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49-BD-D2-C7-56-2A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xmlns="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xmlns="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xmlns="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xmlns="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xmlns="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xmlns="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xmlns="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xmlns="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xmlns="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xmlns="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xmlns="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xmlns="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xmlns="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xmlns="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xmlns="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xmlns="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xmlns="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xmlns="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xmlns="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xmlns="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xmlns="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xmlns="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xmlns="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xmlns="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xmlns="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xmlns="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xmlns="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xmlns="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xmlns="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1A-23-F9-CD-06-9B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49-BD-D2-C7-56-2A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xmlns="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xmlns="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xmlns="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xmlns="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xmlns="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xmlns="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xmlns="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xmlns="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xmlns="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xmlns="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xmlns="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xmlns="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960" y="2698439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link-layer frame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xmlns="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xmlns="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creates link-layer frame containing A-to-B IP datagram. Frame destination address: B's MAC address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xmlns="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xmlns="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xmlns="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xmlns="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xmlns="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xmlns="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xmlns="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xmlns="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xmlns="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xmlns="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xmlns="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xmlns="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xmlns="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xmlns="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xmlns="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xmlns="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xmlns="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xmlns="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xmlns="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xmlns="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xmlns="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xmlns="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xmlns="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xmlns="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xmlns="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xmlns="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xmlns="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xmlns="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xmlns="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xmlns="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xmlns="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xmlns="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xmlns="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xmlns="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xmlns="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xmlns="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xmlns="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xmlns="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xmlns="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xmlns="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xmlns="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xmlns="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xmlns="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xmlns="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xmlns="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xmlns="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xmlns="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xmlns="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xmlns="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xmlns="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xmlns="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xmlns="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xmlns="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xmlns="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xmlns="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xmlns="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xmlns="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xmlns="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xmlns="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xmlns="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xmlns="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xmlns="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xmlns="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passes datagram up protocol stack to IP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xmlns="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xmlns="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xmlns="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xmlns="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xmlns="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xmlns="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xmlns="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xmlns="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xmlns="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xmlns="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xmlns="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976727" y="1289602"/>
            <a:ext cx="10049082" cy="2659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dominant</a:t>
            </a:r>
            <a:r>
              <a:rPr kumimoji="0" lang="en-US" altLang="ja-JP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wired LAN technology: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widely used LAN technology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simpler, cheap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kept up with speed race: 10 Mbps – 400 Gbps 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chip, multiple speeds (e.g., Broadcom  BCM5761)</a:t>
            </a:r>
          </a:p>
          <a:p>
            <a:pPr marL="444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xmlns="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31" y="4185182"/>
            <a:ext cx="4089976" cy="2167236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xmlns="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185182"/>
            <a:ext cx="2693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/>
              </a:rPr>
              <a:t>Metcalfe’s Ethernet sketch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05A384-818F-F74B-8BD5-43FAA8C916A6}"/>
              </a:ext>
            </a:extLst>
          </p:cNvPr>
          <p:cNvSpPr txBox="1"/>
          <p:nvPr/>
        </p:nvSpPr>
        <p:spPr>
          <a:xfrm>
            <a:off x="850006" y="6387921"/>
            <a:ext cx="8535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https://www.uspto.gov/learning-and-resources/journeys-innovation/audio-stories/defying-doubters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017809-CEB9-60A6-9839-ABB51254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572268"/>
            <a:ext cx="2438400" cy="264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AA4EED-FFC3-6A86-8E7C-40A8D50135F9}"/>
              </a:ext>
            </a:extLst>
          </p:cNvPr>
          <p:cNvSpPr txBox="1"/>
          <p:nvPr/>
        </p:nvSpPr>
        <p:spPr>
          <a:xfrm>
            <a:off x="7791387" y="3606799"/>
            <a:ext cx="32005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Bob Metcalfe: Ethernet co-inventor, </a:t>
            </a:r>
          </a:p>
          <a:p>
            <a:r>
              <a:rPr lang="en-US" sz="1600" dirty="0"/>
              <a:t>2022 ACM Turing Award recipient</a:t>
            </a:r>
          </a:p>
        </p:txBody>
      </p:sp>
    </p:spTree>
    <p:extLst>
      <p:ext uri="{BB962C8B-B14F-4D97-AF65-F5344CB8AC3E}">
        <p14:creationId xmlns:p14="http://schemas.microsoft.com/office/powerpoint/2010/main" val="37193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physical topology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 through mid 90s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xmlns="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xmlns="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bus: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xmlns="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xmlns="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xmlns="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xmlns="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xmlns="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xmlns="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xmlns="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xmlns="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xmlns="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xmlns="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xmlns="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xmlns="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xmlns="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xmlns="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xmlns="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xmlns="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xmlns="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xmlns="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xmlns="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xmlns="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xmlns="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xmlns="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xmlns="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xmlns="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xmlns="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xmlns="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xmlns="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xmlns="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xmlns="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xmlns="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xmlns="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xmlns="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xmlns="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xmlns="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xmlns="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xmlns="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xmlns="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xmlns="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10839554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switched: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prevails today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 link-layer 2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center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spoke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runs a (separate) Ethernet protocol (nodes do not collide with each other)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3C822AC-9AB6-2AF9-9DD3-5A2BBA582E4C}"/>
              </a:ext>
            </a:extLst>
          </p:cNvPr>
          <p:cNvSpPr/>
          <p:nvPr/>
        </p:nvSpPr>
        <p:spPr>
          <a:xfrm>
            <a:off x="800101" y="3738623"/>
            <a:ext cx="4895850" cy="2379250"/>
          </a:xfrm>
          <a:prstGeom prst="rect">
            <a:avLst/>
          </a:prstGeom>
          <a:solidFill>
            <a:schemeClr val="bg1">
              <a:alpha val="7740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6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The Link Layer </a:t>
            </a: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and LANs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xmlns="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1996-2023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xmlns="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xmlns="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11134802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interface encapsulates IP datagram (or other network layer protocol packet) 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xmlns="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745256" y="2328343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xmlns="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xmlns="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xmlns="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xmlns="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xmlns="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xmlns="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xmlns="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xmlns="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xmlns="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xmlns="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xmlns="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xmlns="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xmlns="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xmlns="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67200"/>
            <a:ext cx="1113480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preamble: 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to synchronize receiver, sender clock rates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bytes of 10101010 followed by one byte of 10101011</a:t>
            </a:r>
          </a:p>
        </p:txBody>
      </p:sp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frame structure </a:t>
            </a:r>
            <a:r>
              <a:rPr lang="en-US" sz="36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(more)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xmlns="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xmlns="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xmlns="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xmlns="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xmlns="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xmlns="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xmlns="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xmlns="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xmlns="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xmlns="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xmlns="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xmlns="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xmlns="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xmlns="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11273384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byte source, destination MAC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adapter receives frame with matching destination address, or with broadcast address (e.g., ARP packet), it passes data in frame to network 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otherwise, adapter discards frame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indicates higher layer protocol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IP but others possible, e.g., Novell IPX, AppleTalk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to demultiplex up at receiver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CRC: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cyclic redundancy check at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Ethernet: unreliable, connectionless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xmlns="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1023828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connectionless: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handshaking between sending and receiving NICs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receiving NIC doesn’t send ACKs or NAKs to sending NIC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 dropped frames recovered only if initial sender uses higher layer rdt (e.g., TCP), otherwise dropped data lost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Ethernet’s MAC protocol: unslotted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CSMA/CD with binary backoff</a:t>
            </a:r>
          </a:p>
        </p:txBody>
      </p:sp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802.3 Ethernet standards: link &amp; physical layers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53" y="3044936"/>
            <a:ext cx="1119765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physical layer media: fiber, cable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xmlns="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xmlns="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xmlns="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xmlns="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xmlns="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xmlns="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xmlns="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xmlns="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xmlns="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xmlns="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xmlns="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xmlns="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xmlns="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 protocol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xmlns="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xmlns="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xmlns="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xmlns="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xmlns="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xmlns="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xmlns="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xmlns="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xmlns="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xmlns="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xmlns="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xmlns="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xmlns="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xmlns="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xmlns="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xmlns="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1611604"/>
            <a:ext cx="11684400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many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Ethernet standards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common MAC protocol and frame format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 speeds: 2 Mbps, ... 100 Mbps, 1Gbps, 10 Gbps, 40 Gbps, 80 Gbps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day in the life of a web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data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center networking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6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Ethernet switch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8" y="1386357"/>
            <a:ext cx="10756119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is 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device: takes an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role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store, forward Ethernet (or other type of) frames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examine incoming frame’s MAC address,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selectively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 frame to one-or-more outgoing links when frame is to be forwarded on segment, uses CSMA/CD to access segment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transparent: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unaware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presence of switches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plug-and-play, self-learning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do not need to be configured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xmlns="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xmlns="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xmlns="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xmlns="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xmlns="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multiple simultaneous transmissions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xmlns="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xmlns="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 have dedicated, direct connection to switch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 buffer packets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 protocol used on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incoming link, so: 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collisions; full duplex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xmlns="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switching: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A-to-A’ and B-to-B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transmit simultaneously, without collisions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A-to-A’ and C to A’ can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xmlns="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xmlns="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 forwarding table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xmlns="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xmlns="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switch has 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switch table,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entry: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(MAC address of host, interface to reach host, time stamp)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xmlns="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0" y="4863228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marR="0" lvl="0" indent="-4032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are entries created, maintained in switch table?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806450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something like a routing protocol?</a:t>
            </a:r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self-learning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xmlns="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xmlns="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xmlns="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xmlns="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xmlns="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xmlns="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xmlns="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xmlns="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xmlns="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xmlns="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xmlns="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xmlns="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xmlns="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xmlns="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xmlns="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xmlns="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xmlns="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xmlns="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xmlns="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xmlns="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xmlns="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xmlns="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xmlns="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xmlns="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xmlns="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xmlns="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xmlns="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xmlns="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xmlns="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xmlns="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xmlns="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xmlns="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xmlns="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xmlns="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xmlns="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xmlns="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976536" y="1261672"/>
            <a:ext cx="5123322" cy="495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xmlns="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xmlns="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xmlns="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xmlns="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xmlns="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xmlns="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xmlns="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xmlns="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xmlns="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xmlns="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xmlns="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6859613" y="5161978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xmlns="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xmlns="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xmlns="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xmlns="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xmlns="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xmlns="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998" y="5026261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xmlns="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7294588" y="5595366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xmlns="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xmlns="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xmlns="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xmlns="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xmlns="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records sender/location pair in switch table</a:t>
            </a:r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</a:t>
            </a:r>
            <a:r>
              <a:rPr lang="en-US" altLang="en-US" sz="2800" dirty="0" smtClean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ddressing</a:t>
            </a: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, ARP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</a:pPr>
            <a:r>
              <a:rPr lang="en-US" altLang="en-US" sz="2800" dirty="0" smtClean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data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Switch: frame filtering/forwarding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xmlns="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370013"/>
            <a:ext cx="1086721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 frame received at switch: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 incoming link, MAC address of sending host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index switch table using MAC destination address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found for destination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{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on segment from which frame arrived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drop frame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frame on interface indicated by entry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flood  /* forward on all interfaces except arriving interface */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xmlns="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xmlns="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xmlns="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xmlns="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B’</a:t>
              </a: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xmlns="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xmlns="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xmlns="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xmlns="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xmlns="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xmlns="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xmlns="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xmlns="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xmlns="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xmlns="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xmlns="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xmlns="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xmlns="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xmlns="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xmlns="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xmlns="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xmlns="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xmlns="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xmlns="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xmlns="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xmlns="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xmlns="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xmlns="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xmlns="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xmlns="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xmlns="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xmlns="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xmlns="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xmlns="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xmlns="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xmlns="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xmlns="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xmlns="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xmlns="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xmlns="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xmlns="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xmlns="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xmlns="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xmlns="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Self-learning, forwarding: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xmlns="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xmlns="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xmlns="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xmlns="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xmlns="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xmlns="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xmlns="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xmlns="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xmlns="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xmlns="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xmlns="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6664038" y="5116671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xmlns="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xmlns="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xmlns="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xmlns="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xmlns="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xmlns="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426" y="550560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switch table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xmlns="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7099013" y="5550059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xmlns="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xmlns="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xmlns="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xmlns="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xmlns="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xmlns="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xmlns="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xmlns="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xmlns="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xmlns="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xmlns="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xmlns="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xmlns="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xmlns="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xmlns="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xmlns="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xmlns="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xmlns="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xmlns="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xmlns="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xmlns="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xmlns="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xmlns="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xmlns="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xmlns="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xmlns="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xmlns="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xmlns="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xmlns="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xmlns="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xmlns="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xmlns="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xmlns="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xmlns="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7095838" y="5835809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xmlns="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xmlns="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xmlns="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xmlns="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6" y="1583075"/>
            <a:ext cx="4044950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 destination, A’, location unknown: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xmlns="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181" y="1937790"/>
            <a:ext cx="942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xmlns="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A location known: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xmlns="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5" y="2974429"/>
            <a:ext cx="4417575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selectively send </a:t>
            </a:r>
          </a:p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just one link</a:t>
            </a:r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Interconnecting switches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xmlns="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33579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xmlns="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1074693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marR="0" lvl="0" indent="-3968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sending from A to G - how does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know to forward frame destined to G via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and S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?</a:t>
            </a:r>
          </a:p>
          <a:p>
            <a:pPr marL="457200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A: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xmlns="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xmlns="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xmlns="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xmlns="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xmlns="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xmlns="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xmlns="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xmlns="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xmlns="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xmlns="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xmlns="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xmlns="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xmlns="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xmlns="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xmlns="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xmlns="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xmlns="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xmlns="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xmlns="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xmlns="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xmlns="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xmlns="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xmlns="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xmlns="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xmlns="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xmlns="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xmlns="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xmlns="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xmlns="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xmlns="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xmlns="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xmlns="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xmlns="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xmlns="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xmlns="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xmlns="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xmlns="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xmlns="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xmlns="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xmlns="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xmlns="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xmlns="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xmlns="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xmlns="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xmlns="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xmlns="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xmlns="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xmlns="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xmlns="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xmlns="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xmlns="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xmlns="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xmlns="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xmlns="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xmlns="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xmlns="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xmlns="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xmlns="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xmlns="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xmlns="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xmlns="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xmlns="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xmlns="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xmlns="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xmlns="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xmlns="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xmlns="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xmlns="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xmlns="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xmlns="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xmlns="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xmlns="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xmlns="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xmlns="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xmlns="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xmlns="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xmlns="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xmlns="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xmlns="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xmlns="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xmlns="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xmlns="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xmlns="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Self-learning multi-switch example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xmlns="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1060528" y="1364678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C sends frame to I, I responds to C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xmlns="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030" y="4858947"/>
            <a:ext cx="1095296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switch tables and packet forwarding in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21FFF95-C7EA-144E-84F5-63512E675D5A}"/>
              </a:ext>
            </a:extLst>
          </p:cNvPr>
          <p:cNvGrpSpPr/>
          <p:nvPr/>
        </p:nvGrpSpPr>
        <p:grpSpPr>
          <a:xfrm>
            <a:off x="2517827" y="2194237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xmlns="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xmlns="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xmlns="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xmlns="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xmlns="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xmlns="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xmlns="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xmlns="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xmlns="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xmlns="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xmlns="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xmlns="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xmlns="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xmlns="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xmlns="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xmlns="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xmlns="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xmlns="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xmlns="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xmlns="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xmlns="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xmlns="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xmlns="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xmlns="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xmlns="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xmlns="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xmlns="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xmlns="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xmlns="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xmlns="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xmlns="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xmlns="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xmlns="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xmlns="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xmlns="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xmlns="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xmlns="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xmlns="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xmlns="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xmlns="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xmlns="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xmlns="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xmlns="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xmlns="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xmlns="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xmlns="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xmlns="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xmlns="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xmlns="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xmlns="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xmlns="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xmlns="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xmlns="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xmlns="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xmlns="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xmlns="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xmlns="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xmlns="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xmlns="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xmlns="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xmlns="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xmlns="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xmlns="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xmlns="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xmlns="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xmlns="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xmlns="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xmlns="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xmlns="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xmlns="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xmlns="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xmlns="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xmlns="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xmlns="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xmlns="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xmlns="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xmlns="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xmlns="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xmlns="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xmlns="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xmlns="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xmlns="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28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8">
            <a:extLst>
              <a:ext uri="{FF2B5EF4-FFF2-40B4-BE49-F238E27FC236}">
                <a16:creationId xmlns:a16="http://schemas.microsoft.com/office/drawing/2014/main" xmlns="" id="{A7589D5C-20FC-3B4E-9734-23F42D15D8EB}"/>
              </a:ext>
            </a:extLst>
          </p:cNvPr>
          <p:cNvGrpSpPr/>
          <p:nvPr/>
        </p:nvGrpSpPr>
        <p:grpSpPr>
          <a:xfrm>
            <a:off x="2229684" y="4923248"/>
            <a:ext cx="597740" cy="722787"/>
            <a:chOff x="2529721" y="5066123"/>
            <a:chExt cx="597740" cy="722787"/>
          </a:xfrm>
        </p:grpSpPr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xmlns="" id="{CA2335C2-2D31-194B-A0A8-F94BDB96702B}"/>
                </a:ext>
              </a:extLst>
            </p:cNvPr>
            <p:cNvSpPr txBox="1"/>
            <p:nvPr/>
          </p:nvSpPr>
          <p:spPr>
            <a:xfrm>
              <a:off x="2645520" y="541957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A0EB26A0-EC22-F241-9F67-38D8D62906F3}"/>
                </a:ext>
              </a:extLst>
            </p:cNvPr>
            <p:cNvCxnSpPr>
              <a:cxnSpLocks/>
            </p:cNvCxnSpPr>
            <p:nvPr/>
          </p:nvCxnSpPr>
          <p:spPr>
            <a:xfrm>
              <a:off x="2827454" y="5066716"/>
              <a:ext cx="300007" cy="505075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xmlns="" id="{FE0384EB-B5D4-DA42-A129-64B29D2143BB}"/>
                </a:ext>
              </a:extLst>
            </p:cNvPr>
            <p:cNvSpPr txBox="1"/>
            <p:nvPr/>
          </p:nvSpPr>
          <p:spPr>
            <a:xfrm>
              <a:off x="2566660" y="5301690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Agg2</a:t>
              </a: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xmlns="" id="{8C785359-B90E-534A-8A84-57F07A0F0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721" y="5066123"/>
              <a:ext cx="301169" cy="491437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C06FCB5F-5477-C143-89A2-9BFAF5E701D3}"/>
              </a:ext>
            </a:extLst>
          </p:cNvPr>
          <p:cNvGrpSpPr/>
          <p:nvPr/>
        </p:nvGrpSpPr>
        <p:grpSpPr>
          <a:xfrm>
            <a:off x="127745" y="4925055"/>
            <a:ext cx="1786006" cy="1242986"/>
            <a:chOff x="127745" y="4410705"/>
            <a:chExt cx="1786006" cy="1242986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xmlns="" id="{53FC705F-2AA7-7A4D-82C4-AFD32E1CEFD6}"/>
                </a:ext>
              </a:extLst>
            </p:cNvPr>
            <p:cNvSpPr txBox="1"/>
            <p:nvPr/>
          </p:nvSpPr>
          <p:spPr>
            <a:xfrm>
              <a:off x="1279483" y="477424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27FA309F-D230-644D-8FFC-D3E067D1A8F7}"/>
                </a:ext>
              </a:extLst>
            </p:cNvPr>
            <p:cNvCxnSpPr>
              <a:cxnSpLocks/>
              <a:stCxn id="95" idx="9"/>
            </p:cNvCxnSpPr>
            <p:nvPr/>
          </p:nvCxnSpPr>
          <p:spPr>
            <a:xfrm flipH="1">
              <a:off x="1084729" y="4931982"/>
              <a:ext cx="420312" cy="6309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C4C7EDD1-6743-084B-967A-92EC981FE624}"/>
                </a:ext>
              </a:extLst>
            </p:cNvPr>
            <p:cNvCxnSpPr>
              <a:cxnSpLocks/>
            </p:cNvCxnSpPr>
            <p:nvPr/>
          </p:nvCxnSpPr>
          <p:spPr>
            <a:xfrm>
              <a:off x="1493439" y="4410705"/>
              <a:ext cx="420312" cy="6309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xmlns="" id="{57266D85-3C8B-5E45-B489-E390D2E3E2F7}"/>
                </a:ext>
              </a:extLst>
            </p:cNvPr>
            <p:cNvSpPr txBox="1"/>
            <p:nvPr/>
          </p:nvSpPr>
          <p:spPr>
            <a:xfrm>
              <a:off x="1232645" y="4645679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Agg1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xmlns="" id="{4863700E-69EE-0F45-AA7F-320423822983}"/>
                </a:ext>
              </a:extLst>
            </p:cNvPr>
            <p:cNvSpPr txBox="1"/>
            <p:nvPr/>
          </p:nvSpPr>
          <p:spPr>
            <a:xfrm>
              <a:off x="127745" y="5212416"/>
              <a:ext cx="772969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building</a:t>
              </a:r>
            </a:p>
            <a:p>
              <a:pPr algn="r">
                <a:lnSpc>
                  <a:spcPct val="8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closets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7079" y="321546"/>
            <a:ext cx="7258049" cy="81107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0013A3"/>
                </a:solidFill>
              </a:rPr>
              <a:t>UMass Campus Network - Detail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2518797"/>
            <a:ext cx="8534400" cy="363435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0D78B448-DE92-4F4B-8831-5DFF62D8A3E1}"/>
              </a:ext>
            </a:extLst>
          </p:cNvPr>
          <p:cNvGrpSpPr/>
          <p:nvPr/>
        </p:nvGrpSpPr>
        <p:grpSpPr>
          <a:xfrm>
            <a:off x="1502802" y="3526491"/>
            <a:ext cx="6143962" cy="1903073"/>
            <a:chOff x="2323073" y="2687162"/>
            <a:chExt cx="6143962" cy="275381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B7B92C28-E21A-2641-A0A6-5DCB896E6F2B}"/>
                </a:ext>
              </a:extLst>
            </p:cNvPr>
            <p:cNvCxnSpPr>
              <a:cxnSpLocks/>
              <a:stCxn id="92" idx="4"/>
            </p:cNvCxnSpPr>
            <p:nvPr/>
          </p:nvCxnSpPr>
          <p:spPr>
            <a:xfrm flipV="1">
              <a:off x="2323073" y="3487841"/>
              <a:ext cx="2243570" cy="19531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4812F084-D334-854D-A2BD-FFF13EB59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1634" y="2743558"/>
              <a:ext cx="1205009" cy="1928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03E9C441-60DF-1946-B732-2D7C54C4A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9854" y="2760506"/>
              <a:ext cx="207979" cy="1911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2D2893F2-2635-7840-8E72-209564F5C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837152" cy="19221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F896D37-AD5A-E447-83D9-85D80B9B6C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5594" y="2743733"/>
              <a:ext cx="1833660" cy="1927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CD4B0149-D1BB-824D-A741-0EF80DE79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3900392" cy="19396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4D5CC879-3D00-DE47-8F23-603F64056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2870644" cy="19283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87F52D96-34C6-0F4C-8528-9B36AB8D2843}"/>
                </a:ext>
              </a:extLst>
            </p:cNvPr>
            <p:cNvCxnSpPr>
              <a:cxnSpLocks/>
              <a:stCxn id="95" idx="5"/>
            </p:cNvCxnSpPr>
            <p:nvPr/>
          </p:nvCxnSpPr>
          <p:spPr>
            <a:xfrm flipV="1">
              <a:off x="2402834" y="3486274"/>
              <a:ext cx="3693188" cy="19388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AEC42FF1-EC94-8F4C-92E9-59C74E298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326" y="2719235"/>
              <a:ext cx="2682827" cy="19479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71F47FCA-A2A9-9E4E-A87E-0861D83F3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2917" y="2719235"/>
              <a:ext cx="1677236" cy="19426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EFE03958-D299-1448-A7F0-BAA762668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798" y="2734727"/>
              <a:ext cx="712081" cy="1904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E462B01C-AFA2-1148-A431-A11A817BD3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5928" y="2734552"/>
              <a:ext cx="326752" cy="19200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A49BF82C-2E34-6E48-A5E5-E38F254A0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5928" y="2734552"/>
              <a:ext cx="1302772" cy="1942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C9C29998-DAAE-4741-B2E3-B9D4FFB7AA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237" y="2687162"/>
              <a:ext cx="2318734" cy="1990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Up Arrow 191">
            <a:extLst>
              <a:ext uri="{FF2B5EF4-FFF2-40B4-BE49-F238E27FC236}">
                <a16:creationId xmlns:a16="http://schemas.microsoft.com/office/drawing/2014/main" xmlns="" id="{A41B73DA-84BB-834C-A9D7-48554F1F4C46}"/>
              </a:ext>
            </a:extLst>
          </p:cNvPr>
          <p:cNvSpPr/>
          <p:nvPr/>
        </p:nvSpPr>
        <p:spPr>
          <a:xfrm>
            <a:off x="4259524" y="1657349"/>
            <a:ext cx="484632" cy="516165"/>
          </a:xfrm>
          <a:prstGeom prst="upArrow">
            <a:avLst/>
          </a:prstGeom>
          <a:gradFill>
            <a:gsLst>
              <a:gs pos="0">
                <a:srgbClr val="0000A8"/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ADD0EF11-6987-4A41-839F-FC77386DF607}"/>
              </a:ext>
            </a:extLst>
          </p:cNvPr>
          <p:cNvSpPr txBox="1"/>
          <p:nvPr/>
        </p:nvSpPr>
        <p:spPr>
          <a:xfrm>
            <a:off x="4692182" y="1661554"/>
            <a:ext cx="141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off campus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8DE83BB7-C61E-AD44-B55B-256D46AF4216}"/>
              </a:ext>
            </a:extLst>
          </p:cNvPr>
          <p:cNvGrpSpPr/>
          <p:nvPr/>
        </p:nvGrpSpPr>
        <p:grpSpPr>
          <a:xfrm>
            <a:off x="896458" y="5565080"/>
            <a:ext cx="372956" cy="675232"/>
            <a:chOff x="613014" y="2751206"/>
            <a:chExt cx="479789" cy="813141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xmlns="" id="{047CB502-D7E0-1A47-8A0B-CE8B710F28E6}"/>
                </a:ext>
              </a:extLst>
            </p:cNvPr>
            <p:cNvGrpSpPr/>
            <p:nvPr/>
          </p:nvGrpSpPr>
          <p:grpSpPr>
            <a:xfrm>
              <a:off x="614363" y="2886074"/>
              <a:ext cx="477092" cy="244001"/>
              <a:chOff x="1105742" y="2664678"/>
              <a:chExt cx="914400" cy="479686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id="{F5DE62C0-5E27-D149-B76D-6FC60F0CA4C5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xmlns="" id="{61489E81-664A-8944-9301-9B793092E096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xmlns="" id="{D741C573-0A4B-5346-813B-97F4E8242DB1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xmlns="" id="{CFA5CB14-F34A-1E46-BD3E-E1CC05E7EAC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xmlns="" id="{76B8E201-95B0-2443-ADB1-7B967B4F6A5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xmlns="" id="{B168A520-AD5B-F44A-BAE3-8A7DF68E565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xmlns="" id="{A6356F1E-2C41-8848-B5E3-364172F4F39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xmlns="" id="{A0EE7838-7CFB-DF4B-BE1A-F65896711456}"/>
                </a:ext>
              </a:extLst>
            </p:cNvPr>
            <p:cNvGrpSpPr/>
            <p:nvPr/>
          </p:nvGrpSpPr>
          <p:grpSpPr>
            <a:xfrm>
              <a:off x="613014" y="2751206"/>
              <a:ext cx="477092" cy="244001"/>
              <a:chOff x="1105742" y="2664678"/>
              <a:chExt cx="914400" cy="47968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xmlns="" id="{86CF904C-2F52-9146-859D-DECC8BDB6FE6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xmlns="" id="{5AB51F4B-9E94-4249-8007-8C0AEF4EA22A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xmlns="" id="{2B5904F4-DDC6-D04D-9BFF-D3E4046CC6BB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xmlns="" id="{D8972452-D137-C645-885C-EDF5E42F03A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xmlns="" id="{89193CBB-F742-8E40-9418-F2941ADACB18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xmlns="" id="{DB03733F-FA00-0D4B-8121-6E5059684CCE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11">
                  <a:extLst>
                    <a:ext uri="{FF2B5EF4-FFF2-40B4-BE49-F238E27FC236}">
                      <a16:creationId xmlns:a16="http://schemas.microsoft.com/office/drawing/2014/main" xmlns="" id="{12928E33-2A76-EF48-AA6E-02247C4EBB8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810F53EE-24F3-7C49-A308-2B9924ECE272}"/>
                </a:ext>
              </a:extLst>
            </p:cNvPr>
            <p:cNvGrpSpPr/>
            <p:nvPr/>
          </p:nvGrpSpPr>
          <p:grpSpPr>
            <a:xfrm>
              <a:off x="615711" y="3320346"/>
              <a:ext cx="477092" cy="244001"/>
              <a:chOff x="1105742" y="2664678"/>
              <a:chExt cx="914400" cy="47968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325F7B44-995F-554C-9869-687997FF64D9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116D2309-1B05-3947-BE69-7A0EE637EE20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xmlns="" id="{8EA6357D-2B5F-BC44-962A-34A67507192F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xmlns="" id="{DDEA0463-C9EB-3C40-B5C8-C7AB427D21E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xmlns="" id="{FD29975D-C71A-BB49-9CE0-796E02A8AAE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xmlns="" id="{FA2C97CA-E2BC-9542-A6B2-194D50B782A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xmlns="" id="{6A0A768A-2E8D-6342-B5B1-DAABF176014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4085C905-21EB-3449-9E6B-40183938499E}"/>
                </a:ext>
              </a:extLst>
            </p:cNvPr>
            <p:cNvSpPr/>
            <p:nvPr/>
          </p:nvSpPr>
          <p:spPr>
            <a:xfrm>
              <a:off x="825388" y="3147802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B4D8A174-39EF-5F4A-99BC-F8F5F35D3AF1}"/>
                </a:ext>
              </a:extLst>
            </p:cNvPr>
            <p:cNvSpPr/>
            <p:nvPr/>
          </p:nvSpPr>
          <p:spPr>
            <a:xfrm>
              <a:off x="827283" y="3207143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E5458457-E408-AA4E-989D-1BBF17778877}"/>
                </a:ext>
              </a:extLst>
            </p:cNvPr>
            <p:cNvSpPr/>
            <p:nvPr/>
          </p:nvSpPr>
          <p:spPr>
            <a:xfrm>
              <a:off x="827540" y="3266485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34E6DB5F-3C38-6043-94EF-C5F493FB9DA5}"/>
              </a:ext>
            </a:extLst>
          </p:cNvPr>
          <p:cNvGrpSpPr/>
          <p:nvPr/>
        </p:nvGrpSpPr>
        <p:grpSpPr>
          <a:xfrm>
            <a:off x="1738988" y="5552957"/>
            <a:ext cx="372956" cy="675232"/>
            <a:chOff x="613014" y="2751206"/>
            <a:chExt cx="479789" cy="813141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xmlns="" id="{8A95C4F0-CEE5-A74D-A52B-434369443A12}"/>
                </a:ext>
              </a:extLst>
            </p:cNvPr>
            <p:cNvGrpSpPr/>
            <p:nvPr/>
          </p:nvGrpSpPr>
          <p:grpSpPr>
            <a:xfrm>
              <a:off x="614363" y="2886074"/>
              <a:ext cx="477092" cy="244001"/>
              <a:chOff x="1105742" y="2664678"/>
              <a:chExt cx="914400" cy="479686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4EC7E1E4-66B9-BC43-9C50-5E887164EC4A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xmlns="" id="{0394FFE8-264E-584C-8CA8-A7BCD11451B8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xmlns="" id="{A6CAE56C-A988-D24B-B3B2-640ACD2E60E6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xmlns="" id="{3DAA7719-AFF5-3946-9E0A-69F7C74626C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xmlns="" id="{BD21E234-FBCD-9A41-9750-51E58BFABFE5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xmlns="" id="{5F2CCF7F-A24D-3344-BFBA-FF06F8979B6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xmlns="" id="{3D8B1737-42CF-304B-8B0A-66E1142DFC2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xmlns="" id="{666A8DA3-D9BA-0F45-82A3-1F20B169C5A8}"/>
                </a:ext>
              </a:extLst>
            </p:cNvPr>
            <p:cNvGrpSpPr/>
            <p:nvPr/>
          </p:nvGrpSpPr>
          <p:grpSpPr>
            <a:xfrm>
              <a:off x="613014" y="2751206"/>
              <a:ext cx="477092" cy="244001"/>
              <a:chOff x="1105742" y="2664678"/>
              <a:chExt cx="914400" cy="47968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xmlns="" id="{74A2641A-CB23-1A43-BB67-662E64192912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xmlns="" id="{B8B4A3A7-0A8E-E341-B246-8934300B0E5E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xmlns="" id="{70AE3C31-5592-4242-A9DF-D6F2C4F9E632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xmlns="" id="{625C63E9-552C-A74D-852B-9B3D93D5AF8C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xmlns="" id="{5600A8E7-8448-0245-BF8B-E95AC863BB08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xmlns="" id="{FAD0431C-25E5-BA45-B47D-D4D935C9259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xmlns="" id="{158518B1-5E2E-934C-AD49-743501D1223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ACA717A5-8285-8C49-B519-5B890015CDA9}"/>
                </a:ext>
              </a:extLst>
            </p:cNvPr>
            <p:cNvGrpSpPr/>
            <p:nvPr/>
          </p:nvGrpSpPr>
          <p:grpSpPr>
            <a:xfrm>
              <a:off x="615711" y="3320346"/>
              <a:ext cx="477092" cy="244001"/>
              <a:chOff x="1105742" y="2664678"/>
              <a:chExt cx="914400" cy="47968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4029C840-D660-6D47-941D-230D0FE9D956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74CC4FA4-0859-264D-A8F8-38EB26D6C713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xmlns="" id="{A96135B5-5525-EA47-BB69-E6E072DC7043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xmlns="" id="{184BB9E3-E944-3E46-AD1A-B76D8BA0ADF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xmlns="" id="{6FCE5AE2-819B-D04A-BFC3-4C44D032A76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xmlns="" id="{A8DBA787-1841-644A-8F4E-171AEC98741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xmlns="" id="{AB4943E0-7012-6345-90FB-8C572EE2D401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AE5ADF08-91C5-3748-8F20-9313182FD05E}"/>
                </a:ext>
              </a:extLst>
            </p:cNvPr>
            <p:cNvSpPr/>
            <p:nvPr/>
          </p:nvSpPr>
          <p:spPr>
            <a:xfrm>
              <a:off x="825388" y="3147802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E6881ABB-BCDD-0E48-851A-C72CC0E6CDA2}"/>
                </a:ext>
              </a:extLst>
            </p:cNvPr>
            <p:cNvSpPr/>
            <p:nvPr/>
          </p:nvSpPr>
          <p:spPr>
            <a:xfrm>
              <a:off x="827283" y="3207143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xmlns="" id="{DDD5933A-44B8-0842-84DD-BD1982139971}"/>
                </a:ext>
              </a:extLst>
            </p:cNvPr>
            <p:cNvSpPr/>
            <p:nvPr/>
          </p:nvSpPr>
          <p:spPr>
            <a:xfrm>
              <a:off x="827540" y="3266485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8875116C-1111-4D43-BA7E-3D7B4538D2FC}"/>
              </a:ext>
            </a:extLst>
          </p:cNvPr>
          <p:cNvGrpSpPr/>
          <p:nvPr/>
        </p:nvGrpSpPr>
        <p:grpSpPr>
          <a:xfrm>
            <a:off x="4676137" y="5546020"/>
            <a:ext cx="919098" cy="526473"/>
            <a:chOff x="5339246" y="5541818"/>
            <a:chExt cx="919098" cy="526473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xmlns="" id="{03A5AB8E-9DF7-F245-BEE6-66A92C0038A0}"/>
                </a:ext>
              </a:extLst>
            </p:cNvPr>
            <p:cNvSpPr/>
            <p:nvPr/>
          </p:nvSpPr>
          <p:spPr>
            <a:xfrm>
              <a:off x="5401994" y="5541818"/>
              <a:ext cx="777133" cy="526473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99000">
                  <a:schemeClr val="tx2">
                    <a:lumMod val="25000"/>
                    <a:lumOff val="75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xmlns="" id="{DEA18B13-3F38-D541-9858-45DF9D0CD69D}"/>
                </a:ext>
              </a:extLst>
            </p:cNvPr>
            <p:cNvSpPr txBox="1"/>
            <p:nvPr/>
          </p:nvSpPr>
          <p:spPr>
            <a:xfrm>
              <a:off x="5339246" y="5607840"/>
              <a:ext cx="919098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Wireless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Controller</a:t>
              </a:r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EFB83D0E-7D12-EB42-98B5-CCFA53489C7B}"/>
              </a:ext>
            </a:extLst>
          </p:cNvPr>
          <p:cNvSpPr txBox="1"/>
          <p:nvPr/>
        </p:nvSpPr>
        <p:spPr>
          <a:xfrm>
            <a:off x="5358424" y="51897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xmlns="" id="{85D298E1-9F80-764E-96D3-C54B5A4A9BDC}"/>
              </a:ext>
            </a:extLst>
          </p:cNvPr>
          <p:cNvCxnSpPr/>
          <p:nvPr/>
        </p:nvCxnSpPr>
        <p:spPr>
          <a:xfrm flipH="1">
            <a:off x="5123329" y="4927220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xmlns="" id="{F17CA03E-129D-1B42-9873-F49C7BDD0057}"/>
              </a:ext>
            </a:extLst>
          </p:cNvPr>
          <p:cNvCxnSpPr>
            <a:cxnSpLocks/>
          </p:cNvCxnSpPr>
          <p:nvPr/>
        </p:nvCxnSpPr>
        <p:spPr>
          <a:xfrm>
            <a:off x="5532039" y="4920293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>
            <a:extLst>
              <a:ext uri="{FF2B5EF4-FFF2-40B4-BE49-F238E27FC236}">
                <a16:creationId xmlns:a16="http://schemas.microsoft.com/office/drawing/2014/main" xmlns="" id="{A2EAD8F4-C306-3340-B2BD-CF16C93DF2AA}"/>
              </a:ext>
            </a:extLst>
          </p:cNvPr>
          <p:cNvGrpSpPr/>
          <p:nvPr/>
        </p:nvGrpSpPr>
        <p:grpSpPr>
          <a:xfrm>
            <a:off x="5585775" y="5555545"/>
            <a:ext cx="919098" cy="526473"/>
            <a:chOff x="5339246" y="5541818"/>
            <a:chExt cx="919098" cy="526473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xmlns="" id="{5D9CC52D-4EDC-014A-A9A6-E84EC9B0A9BA}"/>
                </a:ext>
              </a:extLst>
            </p:cNvPr>
            <p:cNvSpPr/>
            <p:nvPr/>
          </p:nvSpPr>
          <p:spPr>
            <a:xfrm>
              <a:off x="5401994" y="5541818"/>
              <a:ext cx="777133" cy="526473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99000">
                  <a:schemeClr val="tx2">
                    <a:lumMod val="25000"/>
                    <a:lumOff val="75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xmlns="" id="{C0B2E0A2-8C93-C24F-A065-2189B9C2EABB}"/>
                </a:ext>
              </a:extLst>
            </p:cNvPr>
            <p:cNvSpPr txBox="1"/>
            <p:nvPr/>
          </p:nvSpPr>
          <p:spPr>
            <a:xfrm>
              <a:off x="5339246" y="5607840"/>
              <a:ext cx="919098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Wireless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Controller</a:t>
              </a:r>
            </a:p>
          </p:txBody>
        </p:sp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xmlns="" id="{B9000595-456B-DD4C-8978-867663ADDD36}"/>
              </a:ext>
            </a:extLst>
          </p:cNvPr>
          <p:cNvCxnSpPr/>
          <p:nvPr/>
        </p:nvCxnSpPr>
        <p:spPr>
          <a:xfrm flipH="1">
            <a:off x="7180730" y="4941504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xmlns="" id="{42C0B804-0C6F-D54C-AAF3-EE58B4D18649}"/>
              </a:ext>
            </a:extLst>
          </p:cNvPr>
          <p:cNvCxnSpPr>
            <a:cxnSpLocks/>
          </p:cNvCxnSpPr>
          <p:nvPr/>
        </p:nvCxnSpPr>
        <p:spPr>
          <a:xfrm>
            <a:off x="7589440" y="4934577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277BD160-EFA5-DA47-B4E6-2F8FA6C82D42}"/>
              </a:ext>
            </a:extLst>
          </p:cNvPr>
          <p:cNvGrpSpPr/>
          <p:nvPr/>
        </p:nvGrpSpPr>
        <p:grpSpPr>
          <a:xfrm>
            <a:off x="6795399" y="5585853"/>
            <a:ext cx="1672049" cy="701199"/>
            <a:chOff x="7615670" y="5367338"/>
            <a:chExt cx="1672049" cy="701199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74D4A66C-CB10-EF4D-8730-FF0F89E2FD17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82" y="5534891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98E37C50-6546-C245-AF01-D2E93FD616F8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7980220" y="5491916"/>
              <a:ext cx="916155" cy="43272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BCDA49D8-CF2B-7040-A097-84C440B2C687}"/>
                </a:ext>
              </a:extLst>
            </p:cNvPr>
            <p:cNvCxnSpPr>
              <a:cxnSpLocks/>
            </p:cNvCxnSpPr>
            <p:nvPr/>
          </p:nvCxnSpPr>
          <p:spPr>
            <a:xfrm>
              <a:off x="8880764" y="5545282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57E51865-EB6F-7841-AA18-304145A026D0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V="1">
              <a:off x="7990567" y="5498616"/>
              <a:ext cx="891954" cy="40707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DEBF665C-2879-CF44-8B31-871DCD8BBB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437420" y="5323610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xmlns="" id="{3B2F585D-1570-EA47-AC48-924518A2FF2F}"/>
                </a:ext>
              </a:extLst>
            </p:cNvPr>
            <p:cNvGrpSpPr/>
            <p:nvPr/>
          </p:nvGrpSpPr>
          <p:grpSpPr>
            <a:xfrm>
              <a:off x="7643812" y="5372101"/>
              <a:ext cx="691405" cy="344014"/>
              <a:chOff x="1105742" y="2664678"/>
              <a:chExt cx="914400" cy="47968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4AFBA6FC-B7F5-354F-9A97-E2F1F610A448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xmlns="" id="{9F9ED627-8EAD-DC4B-9024-45D0DCEB97EF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xmlns="" id="{0437AB01-5663-AF4D-9685-FD62FBDB4C75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xmlns="" id="{C0D2F52A-89E8-D643-9DA7-4F6B362EC5E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xmlns="" id="{0CFAB75D-9FA8-834F-A138-D2E8203B172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xmlns="" id="{9CFBD623-4087-354B-AE87-B496EBAEA8E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xmlns="" id="{5970C85F-C2D9-E04E-BFE3-4F648D09C32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xmlns="" id="{68E6F915-685D-BD4F-89FA-CE85F5B39B7C}"/>
                </a:ext>
              </a:extLst>
            </p:cNvPr>
            <p:cNvGrpSpPr/>
            <p:nvPr/>
          </p:nvGrpSpPr>
          <p:grpSpPr>
            <a:xfrm>
              <a:off x="8539162" y="5367338"/>
              <a:ext cx="691405" cy="344014"/>
              <a:chOff x="1105742" y="2664678"/>
              <a:chExt cx="914400" cy="47968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xmlns="" id="{BEFEF4E0-2FD3-844F-B80F-3AEC833D4D25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xmlns="" id="{BBCD33AD-465E-C347-93BA-A38014391AE9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xmlns="" id="{910731B3-3962-F546-B216-1844A98993B3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xmlns="" id="{26B1AB96-4836-1E47-835A-BBA3EE9BD10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xmlns="" id="{864F6D60-11EC-2E43-BE91-96C88CB23A89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xmlns="" id="{69FA6FAA-2F9F-5C4B-A0D0-072D8C5CC1A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xmlns="" id="{F37C5974-6A0F-1B4C-BD2D-485E4168E88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32F4A885-E3A2-474B-A150-154D2D4A5239}"/>
                </a:ext>
              </a:extLst>
            </p:cNvPr>
            <p:cNvGrpSpPr/>
            <p:nvPr/>
          </p:nvGrpSpPr>
          <p:grpSpPr>
            <a:xfrm>
              <a:off x="7615670" y="5829299"/>
              <a:ext cx="767604" cy="220189"/>
              <a:chOff x="1105742" y="2664678"/>
              <a:chExt cx="914400" cy="479686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F1E7D682-514D-4F45-B626-3FA02BF90B7B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xmlns="" id="{28D9A602-AF3E-4C4C-ABA7-C99F694BB8DC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xmlns="" id="{4FB7EA8E-D0E4-364F-B28C-97AF02185F65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xmlns="" id="{7883D527-8E2F-AE41-A6AB-B5A3E139F10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xmlns="" id="{88D3C32E-F85A-2B46-950A-BFD9EDA587D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xmlns="" id="{D27DBFFA-E775-1D49-B872-391D3818F1C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xmlns="" id="{E0E0CF5D-2C4A-4B46-A7A1-8D2CCFBBE8B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xmlns="" id="{C0E757EC-2A87-344C-9F71-E0D88DA8BCC5}"/>
                </a:ext>
              </a:extLst>
            </p:cNvPr>
            <p:cNvGrpSpPr/>
            <p:nvPr/>
          </p:nvGrpSpPr>
          <p:grpSpPr>
            <a:xfrm>
              <a:off x="8520115" y="5848348"/>
              <a:ext cx="767604" cy="220189"/>
              <a:chOff x="1105742" y="2664678"/>
              <a:chExt cx="914400" cy="4796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="" id="{34C874EF-3BA1-4B4F-8F9D-78203EEE9017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xmlns="" id="{66CB9A41-AE3A-5F4A-8285-F6B6237A40F1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xmlns="" id="{05112E9A-8A92-3B4D-B254-6974B567F6CE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xmlns="" id="{BFE87F50-3D1A-7A44-959C-A929FCF435D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xmlns="" id="{F5E0E057-1060-A74D-A4E8-F9DA605FDA0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xmlns="" id="{8919602F-587A-274C-9550-52A7797BE5F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xmlns="" id="{82AA8B71-40C9-7348-A25C-B1F915BD7A3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xmlns="" id="{7BE22D7D-4D94-A149-98C9-329AA00C895C}"/>
              </a:ext>
            </a:extLst>
          </p:cNvPr>
          <p:cNvGrpSpPr/>
          <p:nvPr/>
        </p:nvGrpSpPr>
        <p:grpSpPr>
          <a:xfrm>
            <a:off x="3377249" y="2141871"/>
            <a:ext cx="2291457" cy="1570805"/>
            <a:chOff x="4184073" y="1425815"/>
            <a:chExt cx="2291457" cy="157080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E2317945-45F5-B643-A3A4-38546106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3" y="1662712"/>
              <a:ext cx="1462650" cy="2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1F33FF3A-5E68-CB43-833E-F6E1946EF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0943" y="2820952"/>
              <a:ext cx="1462650" cy="2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4BE83699-113F-EF4D-9929-D15CF9F15F3A}"/>
                </a:ext>
              </a:extLst>
            </p:cNvPr>
            <p:cNvCxnSpPr>
              <a:cxnSpLocks/>
            </p:cNvCxnSpPr>
            <p:nvPr/>
          </p:nvCxnSpPr>
          <p:spPr>
            <a:xfrm>
              <a:off x="4524733" y="1592938"/>
              <a:ext cx="1590146" cy="1141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5E947CD-DCC8-484E-A9EC-E167F59CD5F6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66643" y="1576312"/>
              <a:ext cx="1534045" cy="11672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1AC1A1C4-007E-4743-A052-8744CAB1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020" y="1640542"/>
              <a:ext cx="0" cy="997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F7E7AB42-8DA0-5442-9894-1FC26F7A3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0197" y="1645025"/>
              <a:ext cx="0" cy="997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xmlns="" id="{788AE380-54B1-F24B-AA5C-ED471A5962C3}"/>
                </a:ext>
              </a:extLst>
            </p:cNvPr>
            <p:cNvGrpSpPr/>
            <p:nvPr/>
          </p:nvGrpSpPr>
          <p:grpSpPr>
            <a:xfrm>
              <a:off x="4184073" y="1425815"/>
              <a:ext cx="2291457" cy="1570805"/>
              <a:chOff x="4184073" y="1425815"/>
              <a:chExt cx="2291457" cy="15708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5055F4F1-B963-1743-89CE-D12C763966D0}"/>
                  </a:ext>
                </a:extLst>
              </p:cNvPr>
              <p:cNvGrpSpPr/>
              <p:nvPr/>
            </p:nvGrpSpPr>
            <p:grpSpPr>
              <a:xfrm>
                <a:off x="4199129" y="1434821"/>
                <a:ext cx="709186" cy="432288"/>
                <a:chOff x="7493876" y="2774731"/>
                <a:chExt cx="1481958" cy="894622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xmlns="" id="{0C6E433B-EE9A-614B-B61F-FA83CF3042C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D9157530-D064-D243-92BD-D37CEDEF539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xmlns="" id="{2A2C0FFA-64CC-994D-A669-818DFFAE2E0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xmlns="" id="{B2D54EC2-5DC9-F045-BB9D-98718C34EE8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19">
                    <a:extLst>
                      <a:ext uri="{FF2B5EF4-FFF2-40B4-BE49-F238E27FC236}">
                        <a16:creationId xmlns:a16="http://schemas.microsoft.com/office/drawing/2014/main" xmlns="" id="{664405EF-81C8-334C-952E-EC4754EE413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xmlns="" id="{753E16CA-0536-A34F-A497-BB87A42E00A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xmlns="" id="{3F8C83F5-055A-BA4B-B628-0AE4F49931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F30A2171-FEB7-9D49-B5AC-469FD1640F82}"/>
                  </a:ext>
                </a:extLst>
              </p:cNvPr>
              <p:cNvGrpSpPr/>
              <p:nvPr/>
            </p:nvGrpSpPr>
            <p:grpSpPr>
              <a:xfrm>
                <a:off x="5748414" y="1425815"/>
                <a:ext cx="709186" cy="432288"/>
                <a:chOff x="7493876" y="2774731"/>
                <a:chExt cx="1481958" cy="894622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xmlns="" id="{70411D18-7B84-B747-A803-969C55848F15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xmlns="" id="{22016C64-483D-4048-BD77-E7873EAA063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xmlns="" id="{C9CAE991-EBEE-4E47-B551-B19ADFB6394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xmlns="" id="{37C58A2B-1168-2F40-8C72-5C4FCE8C904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xmlns="" id="{7FB24B5B-7E80-9746-AFD7-00C4798AE40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xmlns="" id="{30390FEA-AC65-5442-AAD8-F92DE051FEC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xmlns="" id="{4E62E42B-99AE-324C-B9C6-9CE8E3640BF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xmlns="" id="{3254EDFC-5B2B-B04D-A767-442179AB158C}"/>
                  </a:ext>
                </a:extLst>
              </p:cNvPr>
              <p:cNvGrpSpPr/>
              <p:nvPr/>
            </p:nvGrpSpPr>
            <p:grpSpPr>
              <a:xfrm>
                <a:off x="5766344" y="2559850"/>
                <a:ext cx="709186" cy="432288"/>
                <a:chOff x="7493876" y="2774731"/>
                <a:chExt cx="1481958" cy="894622"/>
              </a:xfrm>
            </p:grpSpPr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xmlns="" id="{4690C3D8-BC50-314E-A908-F266BA7E4ED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xmlns="" id="{7A142088-D713-4346-A125-E19475A87B3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xmlns="" id="{CD90BF7C-8CDD-DF44-BAA8-AE23CC4E3C8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1" name="Freeform 320">
                    <a:extLst>
                      <a:ext uri="{FF2B5EF4-FFF2-40B4-BE49-F238E27FC236}">
                        <a16:creationId xmlns:a16="http://schemas.microsoft.com/office/drawing/2014/main" xmlns="" id="{516A1FD7-540A-FC4E-A06C-41DB8E74DDC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xmlns="" id="{66B0A392-4326-3749-BA68-F5596684858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xmlns="" id="{2E0618F6-EAD7-7A42-BD5C-C093337B036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xmlns="" id="{BE1B6868-34B2-B14B-BA97-20170C84324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xmlns="" id="{7691A3B6-401D-5544-93B2-D5D302D67BA0}"/>
                  </a:ext>
                </a:extLst>
              </p:cNvPr>
              <p:cNvGrpSpPr/>
              <p:nvPr/>
            </p:nvGrpSpPr>
            <p:grpSpPr>
              <a:xfrm>
                <a:off x="4184073" y="2564332"/>
                <a:ext cx="709186" cy="432288"/>
                <a:chOff x="7493876" y="2774731"/>
                <a:chExt cx="1481958" cy="894622"/>
              </a:xfrm>
            </p:grpSpPr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xmlns="" id="{F68F6178-14B5-9F47-80C5-5CDB3288A6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xmlns="" id="{2B5C2356-43D6-654A-83FC-AAC108BEE97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xmlns="" id="{75E99CEE-7C6A-0449-9463-60CF3F0F3E8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9" name="Freeform 328">
                    <a:extLst>
                      <a:ext uri="{FF2B5EF4-FFF2-40B4-BE49-F238E27FC236}">
                        <a16:creationId xmlns:a16="http://schemas.microsoft.com/office/drawing/2014/main" xmlns="" id="{1BB32920-07E2-6D43-8D65-627D48F49B0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Freeform 329">
                    <a:extLst>
                      <a:ext uri="{FF2B5EF4-FFF2-40B4-BE49-F238E27FC236}">
                        <a16:creationId xmlns:a16="http://schemas.microsoft.com/office/drawing/2014/main" xmlns="" id="{F6555F43-0008-E548-A8C2-7834479172D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Freeform 330">
                    <a:extLst>
                      <a:ext uri="{FF2B5EF4-FFF2-40B4-BE49-F238E27FC236}">
                        <a16:creationId xmlns:a16="http://schemas.microsoft.com/office/drawing/2014/main" xmlns="" id="{62176738-CCA6-2E48-BFDE-C4A265DEB10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Freeform 331">
                    <a:extLst>
                      <a:ext uri="{FF2B5EF4-FFF2-40B4-BE49-F238E27FC236}">
                        <a16:creationId xmlns:a16="http://schemas.microsoft.com/office/drawing/2014/main" xmlns="" id="{03876BA2-D536-F548-96DC-DA4FEB57360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79" name="TextBox 378">
            <a:extLst>
              <a:ext uri="{FF2B5EF4-FFF2-40B4-BE49-F238E27FC236}">
                <a16:creationId xmlns:a16="http://schemas.microsoft.com/office/drawing/2014/main" xmlns="" id="{A5E9819D-55EC-744D-8EC4-D62AA98DFCEF}"/>
              </a:ext>
            </a:extLst>
          </p:cNvPr>
          <p:cNvSpPr txBox="1"/>
          <p:nvPr/>
        </p:nvSpPr>
        <p:spPr>
          <a:xfrm>
            <a:off x="2747681" y="2224089"/>
            <a:ext cx="68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border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xmlns="" id="{DC936167-F960-8341-97A9-956B231B6BAF}"/>
              </a:ext>
            </a:extLst>
          </p:cNvPr>
          <p:cNvSpPr txBox="1"/>
          <p:nvPr/>
        </p:nvSpPr>
        <p:spPr>
          <a:xfrm>
            <a:off x="5616387" y="2201677"/>
            <a:ext cx="68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border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xmlns="" id="{FD0C292A-EC65-DB41-96B2-186362CDFD06}"/>
              </a:ext>
            </a:extLst>
          </p:cNvPr>
          <p:cNvSpPr txBox="1"/>
          <p:nvPr/>
        </p:nvSpPr>
        <p:spPr>
          <a:xfrm>
            <a:off x="5647763" y="3322265"/>
            <a:ext cx="503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xmlns="" id="{AB20B93E-E0BF-3944-8979-C19653933614}"/>
              </a:ext>
            </a:extLst>
          </p:cNvPr>
          <p:cNvSpPr txBox="1"/>
          <p:nvPr/>
        </p:nvSpPr>
        <p:spPr>
          <a:xfrm>
            <a:off x="2855257" y="3340194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xmlns="" id="{BD283342-F583-194B-94CC-2E5848E4F3F8}"/>
              </a:ext>
            </a:extLst>
          </p:cNvPr>
          <p:cNvGrpSpPr/>
          <p:nvPr/>
        </p:nvGrpSpPr>
        <p:grpSpPr>
          <a:xfrm>
            <a:off x="3239335" y="4932774"/>
            <a:ext cx="597740" cy="722787"/>
            <a:chOff x="2529721" y="5066123"/>
            <a:chExt cx="597740" cy="722787"/>
          </a:xfrm>
        </p:grpSpPr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xmlns="" id="{42683330-752D-DB47-A1E2-FD225C9992E6}"/>
                </a:ext>
              </a:extLst>
            </p:cNvPr>
            <p:cNvSpPr txBox="1"/>
            <p:nvPr/>
          </p:nvSpPr>
          <p:spPr>
            <a:xfrm>
              <a:off x="2645520" y="541957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59A619DB-8B98-6141-92F6-129B2441977D}"/>
                </a:ext>
              </a:extLst>
            </p:cNvPr>
            <p:cNvCxnSpPr>
              <a:cxnSpLocks/>
            </p:cNvCxnSpPr>
            <p:nvPr/>
          </p:nvCxnSpPr>
          <p:spPr>
            <a:xfrm>
              <a:off x="2827454" y="5066716"/>
              <a:ext cx="300007" cy="505075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xmlns="" id="{BDE0A967-F34C-E747-894A-7238D4BCED2A}"/>
                </a:ext>
              </a:extLst>
            </p:cNvPr>
            <p:cNvSpPr txBox="1"/>
            <p:nvPr/>
          </p:nvSpPr>
          <p:spPr>
            <a:xfrm>
              <a:off x="2566660" y="5301690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Agg3</a:t>
              </a:r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22D34AC2-EF97-D648-906E-F4EC9E81C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721" y="5066123"/>
              <a:ext cx="301169" cy="491437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xmlns="" id="{534D071B-AD58-1D4B-B2F8-907DACCB8DDB}"/>
              </a:ext>
            </a:extLst>
          </p:cNvPr>
          <p:cNvSpPr txBox="1"/>
          <p:nvPr/>
        </p:nvSpPr>
        <p:spPr>
          <a:xfrm>
            <a:off x="4364784" y="52957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xmlns="" id="{04A4DDA1-0409-4F4B-989A-A05624FD9ED3}"/>
              </a:ext>
            </a:extLst>
          </p:cNvPr>
          <p:cNvCxnSpPr>
            <a:cxnSpLocks/>
          </p:cNvCxnSpPr>
          <p:nvPr/>
        </p:nvCxnSpPr>
        <p:spPr>
          <a:xfrm>
            <a:off x="4546718" y="4942892"/>
            <a:ext cx="300007" cy="505075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xmlns="" id="{B1413611-59F9-834D-B23A-5BA716441E88}"/>
              </a:ext>
            </a:extLst>
          </p:cNvPr>
          <p:cNvSpPr txBox="1"/>
          <p:nvPr/>
        </p:nvSpPr>
        <p:spPr>
          <a:xfrm>
            <a:off x="4285924" y="5177866"/>
            <a:ext cx="55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Agg4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xmlns="" id="{6DBF739C-12F3-DD42-8363-D3398A428A5B}"/>
              </a:ext>
            </a:extLst>
          </p:cNvPr>
          <p:cNvCxnSpPr>
            <a:cxnSpLocks/>
          </p:cNvCxnSpPr>
          <p:nvPr/>
        </p:nvCxnSpPr>
        <p:spPr>
          <a:xfrm flipH="1">
            <a:off x="4248985" y="4942299"/>
            <a:ext cx="301169" cy="491437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A41C9157-4F21-1A4C-9133-C8BB24842AA8}"/>
              </a:ext>
            </a:extLst>
          </p:cNvPr>
          <p:cNvGrpSpPr/>
          <p:nvPr/>
        </p:nvGrpSpPr>
        <p:grpSpPr>
          <a:xfrm>
            <a:off x="1151577" y="4764537"/>
            <a:ext cx="6801376" cy="455148"/>
            <a:chOff x="1971848" y="4546022"/>
            <a:chExt cx="6801376" cy="45514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1722CC0A-C065-2E4B-9C82-0908B296D11E}"/>
                </a:ext>
              </a:extLst>
            </p:cNvPr>
            <p:cNvGrpSpPr/>
            <p:nvPr/>
          </p:nvGrpSpPr>
          <p:grpSpPr>
            <a:xfrm>
              <a:off x="1971848" y="4546022"/>
              <a:ext cx="709186" cy="432288"/>
              <a:chOff x="7493876" y="2774731"/>
              <a:chExt cx="1481958" cy="894622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8145F027-560C-6947-B809-3E006450A40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xmlns="" id="{B554E31F-386F-794E-8EB1-4A351EA947D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xmlns="" id="{FEF2FA44-1790-054F-87DA-49D10FA6A3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xmlns="" id="{9D4D9F08-7618-EC48-A0EC-0A55694EA01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xmlns="" id="{A4E87040-88C5-5F4E-B89B-3F2C40B439B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xmlns="" id="{BF91BA4A-B5D1-6545-9CC0-AFD62CDB3AB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xmlns="" id="{F370D55E-F7A9-6443-AF70-BE1847C035E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2AD63AE2-FCA3-074D-AD3F-8619DAA96892}"/>
                </a:ext>
              </a:extLst>
            </p:cNvPr>
            <p:cNvGrpSpPr/>
            <p:nvPr/>
          </p:nvGrpSpPr>
          <p:grpSpPr>
            <a:xfrm>
              <a:off x="2992928" y="4549832"/>
              <a:ext cx="709186" cy="432288"/>
              <a:chOff x="7493876" y="2774731"/>
              <a:chExt cx="1481958" cy="894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xmlns="" id="{E95BD4F8-A071-E04D-AF78-962EC0EE79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CAEB27FA-2A37-BB45-9CC3-5315EEA1C0C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xmlns="" id="{38D46EC2-B465-8A40-A458-82F2F9C2445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9F0232D3-BC49-C947-8430-D6577676752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xmlns="" id="{A69E8334-2D7B-AF45-8EC3-C35911599DE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xmlns="" id="{4073C48B-B6E6-104C-932B-FBE6A343E3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xmlns="" id="{A6932984-2AEF-6A47-96C9-6FDDC56D4FD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FB24C728-EE4B-AC4A-9E57-66D711418A43}"/>
                </a:ext>
              </a:extLst>
            </p:cNvPr>
            <p:cNvGrpSpPr/>
            <p:nvPr/>
          </p:nvGrpSpPr>
          <p:grpSpPr>
            <a:xfrm>
              <a:off x="4002578" y="4553642"/>
              <a:ext cx="709186" cy="432288"/>
              <a:chOff x="7493876" y="2774731"/>
              <a:chExt cx="1481958" cy="894622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323ACBBF-B014-4A4A-8C27-22DDAEBB26F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EBDC24FD-750E-DC4C-BC10-C68FEDD4822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3BBF4BAB-5BE0-4348-B5C1-0F31618E62E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732CD7F3-DE06-F449-A84B-DA2FACDFA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0087325B-B233-4745-AE6C-900EFB3D8B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5567E28-B08F-5F42-B29C-0DBCBDB950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5E4F2006-ED68-8344-9231-922C64E8498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xmlns="" id="{49458FE4-2FEF-7249-A53D-CA350A27BB35}"/>
                </a:ext>
              </a:extLst>
            </p:cNvPr>
            <p:cNvGrpSpPr/>
            <p:nvPr/>
          </p:nvGrpSpPr>
          <p:grpSpPr>
            <a:xfrm>
              <a:off x="5012228" y="4557452"/>
              <a:ext cx="709186" cy="432288"/>
              <a:chOff x="7493876" y="2774731"/>
              <a:chExt cx="1481958" cy="894622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5003A287-5339-5247-B812-7856615FE8A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xmlns="" id="{F3B86111-7482-3B4A-A02C-28D9F99A83A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xmlns="" id="{8FA443FC-5E62-5043-9FEF-1F0608C06D6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xmlns="" id="{3A341C7B-3ABD-3944-83F2-2B44794A998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xmlns="" id="{589A3BB9-DF7A-BD4A-8F27-4979C65976A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xmlns="" id="{E2442A19-2E2B-5A47-B505-C10FFCFBE6A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xmlns="" id="{DAEEADE0-91C1-0A44-864E-04B7BA4A72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D87895BC-A7D4-2C4D-9D1E-D1070C5DC0F1}"/>
                </a:ext>
              </a:extLst>
            </p:cNvPr>
            <p:cNvGrpSpPr/>
            <p:nvPr/>
          </p:nvGrpSpPr>
          <p:grpSpPr>
            <a:xfrm>
              <a:off x="6021878" y="4561262"/>
              <a:ext cx="709186" cy="432288"/>
              <a:chOff x="7493876" y="2774731"/>
              <a:chExt cx="1481958" cy="894622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EB4F87E0-53D2-0C4F-AC00-2B4791C4772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D15B2BDD-8CF2-284C-8DD3-F91F90ABB48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xmlns="" id="{E4BBAA27-80C2-F04F-9D02-C64128BA5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xmlns="" id="{A2C0FFF8-E516-4344-B583-392B9021B8E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xmlns="" id="{00690C3B-31B0-CE4F-9DF2-B6DBFF64E09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xmlns="" id="{357B5E95-D26E-2444-93F7-E4C28A09E78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xmlns="" id="{0722F6AD-9B85-8140-8BB0-FBFFB09278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71AF1F5E-1C2D-BE4E-97B0-94151BBE36C5}"/>
                </a:ext>
              </a:extLst>
            </p:cNvPr>
            <p:cNvGrpSpPr/>
            <p:nvPr/>
          </p:nvGrpSpPr>
          <p:grpSpPr>
            <a:xfrm>
              <a:off x="7042958" y="4565072"/>
              <a:ext cx="709186" cy="432288"/>
              <a:chOff x="7493876" y="2774731"/>
              <a:chExt cx="1481958" cy="894622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xmlns="" id="{7EFADB82-B459-CE4F-8EB5-E185C08AE5C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F0C9B0B3-FE11-8549-B98B-052E146CE9C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xmlns="" id="{C5E5D51D-7F8C-354E-835B-0E724B4949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xmlns="" id="{3288AD48-E06A-2447-913A-D8FC0EBA524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xmlns="" id="{3C545C3A-0101-4442-ADE9-6630AA535BE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xmlns="" id="{3C0E5561-EF75-274E-AAE3-A39721B54BD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xmlns="" id="{A6340C30-DEF4-F041-B2AD-EFEEEC697E9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xmlns="" id="{6E2485A1-2D5B-124B-861A-4CBCF2FE8B96}"/>
                </a:ext>
              </a:extLst>
            </p:cNvPr>
            <p:cNvGrpSpPr/>
            <p:nvPr/>
          </p:nvGrpSpPr>
          <p:grpSpPr>
            <a:xfrm>
              <a:off x="8064038" y="4568882"/>
              <a:ext cx="709186" cy="432288"/>
              <a:chOff x="7493876" y="2774731"/>
              <a:chExt cx="1481958" cy="894622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xmlns="" id="{CA6F12DD-EEDC-0F42-A2AE-04A91A87B2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77BE86B5-974F-EE41-9169-5AECBDC8EB7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xmlns="" id="{FEDE535C-18B3-314E-838D-180248CB32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xmlns="" id="{EB688B68-14A2-0245-B8A6-958DC1C3834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xmlns="" id="{610DBBA3-B9FA-0349-BE43-1ECDDA87EAA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E865CABE-DB44-BA41-BF46-DE5747CFC32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F89CA9F7-306D-5A46-9011-FE9B65B8DB5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10" name="TextBox 409">
            <a:extLst>
              <a:ext uri="{FF2B5EF4-FFF2-40B4-BE49-F238E27FC236}">
                <a16:creationId xmlns:a16="http://schemas.microsoft.com/office/drawing/2014/main" xmlns="" id="{4C007CF7-3FE5-6344-90C9-A35F54450360}"/>
              </a:ext>
            </a:extLst>
          </p:cNvPr>
          <p:cNvSpPr txBox="1"/>
          <p:nvPr/>
        </p:nvSpPr>
        <p:spPr>
          <a:xfrm>
            <a:off x="6268849" y="5197290"/>
            <a:ext cx="726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xmlns="" id="{C9AEE6FA-2F78-E14F-83EC-BCC3589C6F4A}"/>
              </a:ext>
            </a:extLst>
          </p:cNvPr>
          <p:cNvSpPr txBox="1"/>
          <p:nvPr/>
        </p:nvSpPr>
        <p:spPr>
          <a:xfrm>
            <a:off x="7107049" y="5206815"/>
            <a:ext cx="1034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center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xmlns="" id="{D0001E65-15E6-8341-8364-73C74515B9F4}"/>
              </a:ext>
            </a:extLst>
          </p:cNvPr>
          <p:cNvSpPr txBox="1"/>
          <p:nvPr/>
        </p:nvSpPr>
        <p:spPr>
          <a:xfrm>
            <a:off x="5281287" y="517310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C342A62E-0825-C10A-2913-01B96510DC3E}"/>
              </a:ext>
            </a:extLst>
          </p:cNvPr>
          <p:cNvSpPr txBox="1">
            <a:spLocks/>
          </p:cNvSpPr>
          <p:nvPr/>
        </p:nvSpPr>
        <p:spPr>
          <a:xfrm>
            <a:off x="8285398" y="724076"/>
            <a:ext cx="36418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C00000"/>
                </a:solidFill>
              </a:rPr>
              <a:t>UMass network: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4 firewalls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10 routers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2000+ network switches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6000 wireless access points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30000 active wired network jacks</a:t>
            </a:r>
          </a:p>
          <a:p>
            <a:pPr marL="457200" indent="-285750" algn="l">
              <a:buClr>
                <a:srgbClr val="0000A8"/>
              </a:buClr>
              <a:buFont typeface="Wingdings" pitchFamily="2" charset="2"/>
              <a:buChar char="§"/>
            </a:pPr>
            <a:r>
              <a:rPr lang="en-US" dirty="0"/>
              <a:t>55000 active end-user wireless devices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A67162-DD10-3D4E-7AD1-04BCC82732D1}"/>
              </a:ext>
            </a:extLst>
          </p:cNvPr>
          <p:cNvSpPr txBox="1">
            <a:spLocks/>
          </p:cNvSpPr>
          <p:nvPr/>
        </p:nvSpPr>
        <p:spPr>
          <a:xfrm>
            <a:off x="9507530" y="4619779"/>
            <a:ext cx="2480209" cy="1905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algn="l">
              <a:buClr>
                <a:srgbClr val="0000A8"/>
              </a:buClr>
            </a:pPr>
            <a:endParaRPr lang="en-US" dirty="0"/>
          </a:p>
          <a:p>
            <a:pPr algn="l"/>
            <a:r>
              <a:rPr lang="en-US" dirty="0"/>
              <a:t>… all built, operated, maintained by ~15 people</a:t>
            </a:r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 398">
            <a:extLst>
              <a:ext uri="{FF2B5EF4-FFF2-40B4-BE49-F238E27FC236}">
                <a16:creationId xmlns:a16="http://schemas.microsoft.com/office/drawing/2014/main" xmlns="" id="{A7589D5C-20FC-3B4E-9734-23F42D15D8EB}"/>
              </a:ext>
            </a:extLst>
          </p:cNvPr>
          <p:cNvGrpSpPr/>
          <p:nvPr/>
        </p:nvGrpSpPr>
        <p:grpSpPr>
          <a:xfrm>
            <a:off x="2229684" y="4923248"/>
            <a:ext cx="597740" cy="722787"/>
            <a:chOff x="2529721" y="5066123"/>
            <a:chExt cx="597740" cy="722787"/>
          </a:xfrm>
        </p:grpSpPr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xmlns="" id="{CA2335C2-2D31-194B-A0A8-F94BDB96702B}"/>
                </a:ext>
              </a:extLst>
            </p:cNvPr>
            <p:cNvSpPr txBox="1"/>
            <p:nvPr/>
          </p:nvSpPr>
          <p:spPr>
            <a:xfrm>
              <a:off x="2645520" y="541957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A0EB26A0-EC22-F241-9F67-38D8D62906F3}"/>
                </a:ext>
              </a:extLst>
            </p:cNvPr>
            <p:cNvCxnSpPr>
              <a:cxnSpLocks/>
            </p:cNvCxnSpPr>
            <p:nvPr/>
          </p:nvCxnSpPr>
          <p:spPr>
            <a:xfrm>
              <a:off x="2827454" y="5066716"/>
              <a:ext cx="300007" cy="505075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xmlns="" id="{FE0384EB-B5D4-DA42-A129-64B29D2143BB}"/>
                </a:ext>
              </a:extLst>
            </p:cNvPr>
            <p:cNvSpPr txBox="1"/>
            <p:nvPr/>
          </p:nvSpPr>
          <p:spPr>
            <a:xfrm>
              <a:off x="2566660" y="5301690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Agg2</a:t>
              </a: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xmlns="" id="{8C785359-B90E-534A-8A84-57F07A0F0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721" y="5066123"/>
              <a:ext cx="301169" cy="491437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C06FCB5F-5477-C143-89A2-9BFAF5E701D3}"/>
              </a:ext>
            </a:extLst>
          </p:cNvPr>
          <p:cNvGrpSpPr/>
          <p:nvPr/>
        </p:nvGrpSpPr>
        <p:grpSpPr>
          <a:xfrm>
            <a:off x="127745" y="4925055"/>
            <a:ext cx="1786006" cy="1242986"/>
            <a:chOff x="127745" y="4410705"/>
            <a:chExt cx="1786006" cy="1242986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xmlns="" id="{53FC705F-2AA7-7A4D-82C4-AFD32E1CEFD6}"/>
                </a:ext>
              </a:extLst>
            </p:cNvPr>
            <p:cNvSpPr txBox="1"/>
            <p:nvPr/>
          </p:nvSpPr>
          <p:spPr>
            <a:xfrm>
              <a:off x="1279483" y="477424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27FA309F-D230-644D-8FFC-D3E067D1A8F7}"/>
                </a:ext>
              </a:extLst>
            </p:cNvPr>
            <p:cNvCxnSpPr>
              <a:cxnSpLocks/>
              <a:stCxn id="95" idx="9"/>
            </p:cNvCxnSpPr>
            <p:nvPr/>
          </p:nvCxnSpPr>
          <p:spPr>
            <a:xfrm flipH="1">
              <a:off x="1084729" y="4931982"/>
              <a:ext cx="420312" cy="6309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C4C7EDD1-6743-084B-967A-92EC981FE624}"/>
                </a:ext>
              </a:extLst>
            </p:cNvPr>
            <p:cNvCxnSpPr>
              <a:cxnSpLocks/>
            </p:cNvCxnSpPr>
            <p:nvPr/>
          </p:nvCxnSpPr>
          <p:spPr>
            <a:xfrm>
              <a:off x="1493439" y="4410705"/>
              <a:ext cx="420312" cy="6309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xmlns="" id="{57266D85-3C8B-5E45-B489-E390D2E3E2F7}"/>
                </a:ext>
              </a:extLst>
            </p:cNvPr>
            <p:cNvSpPr txBox="1"/>
            <p:nvPr/>
          </p:nvSpPr>
          <p:spPr>
            <a:xfrm>
              <a:off x="1232645" y="4645679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Agg1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xmlns="" id="{4863700E-69EE-0F45-AA7F-320423822983}"/>
                </a:ext>
              </a:extLst>
            </p:cNvPr>
            <p:cNvSpPr txBox="1"/>
            <p:nvPr/>
          </p:nvSpPr>
          <p:spPr>
            <a:xfrm>
              <a:off x="127745" y="5212416"/>
              <a:ext cx="772969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building</a:t>
              </a:r>
            </a:p>
            <a:p>
              <a:pPr algn="r">
                <a:lnSpc>
                  <a:spcPct val="800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closets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7079" y="321546"/>
            <a:ext cx="7258049" cy="81107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0013A3"/>
                </a:solidFill>
              </a:rPr>
              <a:t>UMass Campus Network - Detail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2518797"/>
            <a:ext cx="8534400" cy="363435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0D78B448-DE92-4F4B-8831-5DFF62D8A3E1}"/>
              </a:ext>
            </a:extLst>
          </p:cNvPr>
          <p:cNvGrpSpPr/>
          <p:nvPr/>
        </p:nvGrpSpPr>
        <p:grpSpPr>
          <a:xfrm>
            <a:off x="1502802" y="3526491"/>
            <a:ext cx="6143962" cy="1903073"/>
            <a:chOff x="2323073" y="2687162"/>
            <a:chExt cx="6143962" cy="275381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B7B92C28-E21A-2641-A0A6-5DCB896E6F2B}"/>
                </a:ext>
              </a:extLst>
            </p:cNvPr>
            <p:cNvCxnSpPr>
              <a:cxnSpLocks/>
              <a:stCxn id="92" idx="4"/>
            </p:cNvCxnSpPr>
            <p:nvPr/>
          </p:nvCxnSpPr>
          <p:spPr>
            <a:xfrm flipV="1">
              <a:off x="2323073" y="3487841"/>
              <a:ext cx="2243570" cy="19531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4812F084-D334-854D-A2BD-FFF13EB59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1634" y="2743558"/>
              <a:ext cx="1205009" cy="1928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03E9C441-60DF-1946-B732-2D7C54C4A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9854" y="2760506"/>
              <a:ext cx="207979" cy="1911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2D2893F2-2635-7840-8E72-209564F5C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837152" cy="19221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F896D37-AD5A-E447-83D9-85D80B9B6C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5594" y="2743733"/>
              <a:ext cx="1833660" cy="1927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CD4B0149-D1BB-824D-A741-0EF80DE794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3900392" cy="19396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4D5CC879-3D00-DE47-8F23-603F64056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6643" y="2743558"/>
              <a:ext cx="2870644" cy="19283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87F52D96-34C6-0F4C-8528-9B36AB8D2843}"/>
                </a:ext>
              </a:extLst>
            </p:cNvPr>
            <p:cNvCxnSpPr>
              <a:cxnSpLocks/>
              <a:stCxn id="95" idx="5"/>
            </p:cNvCxnSpPr>
            <p:nvPr/>
          </p:nvCxnSpPr>
          <p:spPr>
            <a:xfrm flipV="1">
              <a:off x="2402834" y="3486274"/>
              <a:ext cx="3693188" cy="19388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AEC42FF1-EC94-8F4C-92E9-59C74E298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326" y="2719235"/>
              <a:ext cx="2682827" cy="19479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71F47FCA-A2A9-9E4E-A87E-0861D83F3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2917" y="2719235"/>
              <a:ext cx="1677236" cy="19426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EFE03958-D299-1448-A7F0-BAA762668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798" y="2734727"/>
              <a:ext cx="712081" cy="1904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E462B01C-AFA2-1148-A431-A11A817BD3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5928" y="2734552"/>
              <a:ext cx="326752" cy="19200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A49BF82C-2E34-6E48-A5E5-E38F254A0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5928" y="2734552"/>
              <a:ext cx="1302772" cy="1942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C9C29998-DAAE-4741-B2E3-B9D4FFB7AA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7237" y="2687162"/>
              <a:ext cx="2318734" cy="1990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Up Arrow 191">
            <a:extLst>
              <a:ext uri="{FF2B5EF4-FFF2-40B4-BE49-F238E27FC236}">
                <a16:creationId xmlns:a16="http://schemas.microsoft.com/office/drawing/2014/main" xmlns="" id="{A41B73DA-84BB-834C-A9D7-48554F1F4C46}"/>
              </a:ext>
            </a:extLst>
          </p:cNvPr>
          <p:cNvSpPr/>
          <p:nvPr/>
        </p:nvSpPr>
        <p:spPr>
          <a:xfrm>
            <a:off x="4259524" y="1657349"/>
            <a:ext cx="484632" cy="516165"/>
          </a:xfrm>
          <a:prstGeom prst="upArrow">
            <a:avLst/>
          </a:prstGeom>
          <a:gradFill>
            <a:gsLst>
              <a:gs pos="0">
                <a:srgbClr val="0000A8"/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ADD0EF11-6987-4A41-839F-FC77386DF607}"/>
              </a:ext>
            </a:extLst>
          </p:cNvPr>
          <p:cNvSpPr txBox="1"/>
          <p:nvPr/>
        </p:nvSpPr>
        <p:spPr>
          <a:xfrm>
            <a:off x="4692182" y="1661554"/>
            <a:ext cx="141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off campus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8DE83BB7-C61E-AD44-B55B-256D46AF4216}"/>
              </a:ext>
            </a:extLst>
          </p:cNvPr>
          <p:cNvGrpSpPr/>
          <p:nvPr/>
        </p:nvGrpSpPr>
        <p:grpSpPr>
          <a:xfrm>
            <a:off x="896458" y="5565080"/>
            <a:ext cx="372956" cy="675232"/>
            <a:chOff x="613014" y="2751206"/>
            <a:chExt cx="479789" cy="813141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xmlns="" id="{047CB502-D7E0-1A47-8A0B-CE8B710F28E6}"/>
                </a:ext>
              </a:extLst>
            </p:cNvPr>
            <p:cNvGrpSpPr/>
            <p:nvPr/>
          </p:nvGrpSpPr>
          <p:grpSpPr>
            <a:xfrm>
              <a:off x="614363" y="2886074"/>
              <a:ext cx="477092" cy="244001"/>
              <a:chOff x="1105742" y="2664678"/>
              <a:chExt cx="914400" cy="479686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xmlns="" id="{F5DE62C0-5E27-D149-B76D-6FC60F0CA4C5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xmlns="" id="{61489E81-664A-8944-9301-9B793092E096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xmlns="" id="{D741C573-0A4B-5346-813B-97F4E8242DB1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xmlns="" id="{CFA5CB14-F34A-1E46-BD3E-E1CC05E7EAC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xmlns="" id="{76B8E201-95B0-2443-ADB1-7B967B4F6A5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02">
                  <a:extLst>
                    <a:ext uri="{FF2B5EF4-FFF2-40B4-BE49-F238E27FC236}">
                      <a16:creationId xmlns:a16="http://schemas.microsoft.com/office/drawing/2014/main" xmlns="" id="{B168A520-AD5B-F44A-BAE3-8A7DF68E565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xmlns="" id="{A6356F1E-2C41-8848-B5E3-364172F4F39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xmlns="" id="{A0EE7838-7CFB-DF4B-BE1A-F65896711456}"/>
                </a:ext>
              </a:extLst>
            </p:cNvPr>
            <p:cNvGrpSpPr/>
            <p:nvPr/>
          </p:nvGrpSpPr>
          <p:grpSpPr>
            <a:xfrm>
              <a:off x="613014" y="2751206"/>
              <a:ext cx="477092" cy="244001"/>
              <a:chOff x="1105742" y="2664678"/>
              <a:chExt cx="914400" cy="47968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xmlns="" id="{86CF904C-2F52-9146-859D-DECC8BDB6FE6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xmlns="" id="{5AB51F4B-9E94-4249-8007-8C0AEF4EA22A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xmlns="" id="{2B5904F4-DDC6-D04D-9BFF-D3E4046CC6BB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xmlns="" id="{D8972452-D137-C645-885C-EDF5E42F03A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xmlns="" id="{89193CBB-F742-8E40-9418-F2941ADACB18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10">
                  <a:extLst>
                    <a:ext uri="{FF2B5EF4-FFF2-40B4-BE49-F238E27FC236}">
                      <a16:creationId xmlns:a16="http://schemas.microsoft.com/office/drawing/2014/main" xmlns="" id="{DB03733F-FA00-0D4B-8121-6E5059684CCE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11">
                  <a:extLst>
                    <a:ext uri="{FF2B5EF4-FFF2-40B4-BE49-F238E27FC236}">
                      <a16:creationId xmlns:a16="http://schemas.microsoft.com/office/drawing/2014/main" xmlns="" id="{12928E33-2A76-EF48-AA6E-02247C4EBB8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810F53EE-24F3-7C49-A308-2B9924ECE272}"/>
                </a:ext>
              </a:extLst>
            </p:cNvPr>
            <p:cNvGrpSpPr/>
            <p:nvPr/>
          </p:nvGrpSpPr>
          <p:grpSpPr>
            <a:xfrm>
              <a:off x="615711" y="3320346"/>
              <a:ext cx="477092" cy="244001"/>
              <a:chOff x="1105742" y="2664678"/>
              <a:chExt cx="914400" cy="479686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325F7B44-995F-554C-9869-687997FF64D9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116D2309-1B05-3947-BE69-7A0EE637EE20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xmlns="" id="{8EA6357D-2B5F-BC44-962A-34A67507192F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xmlns="" id="{DDEA0463-C9EB-3C40-B5C8-C7AB427D21E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xmlns="" id="{FD29975D-C71A-BB49-9CE0-796E02A8AAE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xmlns="" id="{FA2C97CA-E2BC-9542-A6B2-194D50B782A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xmlns="" id="{6A0A768A-2E8D-6342-B5B1-DAABF176014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4085C905-21EB-3449-9E6B-40183938499E}"/>
                </a:ext>
              </a:extLst>
            </p:cNvPr>
            <p:cNvSpPr/>
            <p:nvPr/>
          </p:nvSpPr>
          <p:spPr>
            <a:xfrm>
              <a:off x="825388" y="3147802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B4D8A174-39EF-5F4A-99BC-F8F5F35D3AF1}"/>
                </a:ext>
              </a:extLst>
            </p:cNvPr>
            <p:cNvSpPr/>
            <p:nvPr/>
          </p:nvSpPr>
          <p:spPr>
            <a:xfrm>
              <a:off x="827283" y="3207143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E5458457-E408-AA4E-989D-1BBF17778877}"/>
                </a:ext>
              </a:extLst>
            </p:cNvPr>
            <p:cNvSpPr/>
            <p:nvPr/>
          </p:nvSpPr>
          <p:spPr>
            <a:xfrm>
              <a:off x="827540" y="3266485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xmlns="" id="{34E6DB5F-3C38-6043-94EF-C5F493FB9DA5}"/>
              </a:ext>
            </a:extLst>
          </p:cNvPr>
          <p:cNvGrpSpPr/>
          <p:nvPr/>
        </p:nvGrpSpPr>
        <p:grpSpPr>
          <a:xfrm>
            <a:off x="1738988" y="5552957"/>
            <a:ext cx="372956" cy="675232"/>
            <a:chOff x="613014" y="2751206"/>
            <a:chExt cx="479789" cy="813141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xmlns="" id="{8A95C4F0-CEE5-A74D-A52B-434369443A12}"/>
                </a:ext>
              </a:extLst>
            </p:cNvPr>
            <p:cNvGrpSpPr/>
            <p:nvPr/>
          </p:nvGrpSpPr>
          <p:grpSpPr>
            <a:xfrm>
              <a:off x="614363" y="2886074"/>
              <a:ext cx="477092" cy="244001"/>
              <a:chOff x="1105742" y="2664678"/>
              <a:chExt cx="914400" cy="479686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4EC7E1E4-66B9-BC43-9C50-5E887164EC4A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xmlns="" id="{0394FFE8-264E-584C-8CA8-A7BCD11451B8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xmlns="" id="{A6CAE56C-A988-D24B-B3B2-640ACD2E60E6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xmlns="" id="{3DAA7719-AFF5-3946-9E0A-69F7C74626C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xmlns="" id="{BD21E234-FBCD-9A41-9750-51E58BFABFE5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xmlns="" id="{5F2CCF7F-A24D-3344-BFBA-FF06F8979B6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xmlns="" id="{3D8B1737-42CF-304B-8B0A-66E1142DFC2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xmlns="" id="{666A8DA3-D9BA-0F45-82A3-1F20B169C5A8}"/>
                </a:ext>
              </a:extLst>
            </p:cNvPr>
            <p:cNvGrpSpPr/>
            <p:nvPr/>
          </p:nvGrpSpPr>
          <p:grpSpPr>
            <a:xfrm>
              <a:off x="613014" y="2751206"/>
              <a:ext cx="477092" cy="244001"/>
              <a:chOff x="1105742" y="2664678"/>
              <a:chExt cx="914400" cy="479686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xmlns="" id="{74A2641A-CB23-1A43-BB67-662E64192912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xmlns="" id="{B8B4A3A7-0A8E-E341-B246-8934300B0E5E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xmlns="" id="{70AE3C31-5592-4242-A9DF-D6F2C4F9E632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xmlns="" id="{625C63E9-552C-A74D-852B-9B3D93D5AF8C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xmlns="" id="{5600A8E7-8448-0245-BF8B-E95AC863BB08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xmlns="" id="{FAD0431C-25E5-BA45-B47D-D4D935C9259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xmlns="" id="{158518B1-5E2E-934C-AD49-743501D1223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ACA717A5-8285-8C49-B519-5B890015CDA9}"/>
                </a:ext>
              </a:extLst>
            </p:cNvPr>
            <p:cNvGrpSpPr/>
            <p:nvPr/>
          </p:nvGrpSpPr>
          <p:grpSpPr>
            <a:xfrm>
              <a:off x="615711" y="3320346"/>
              <a:ext cx="477092" cy="244001"/>
              <a:chOff x="1105742" y="2664678"/>
              <a:chExt cx="914400" cy="47968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xmlns="" id="{4029C840-D660-6D47-941D-230D0FE9D956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74CC4FA4-0859-264D-A8F8-38EB26D6C713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xmlns="" id="{A96135B5-5525-EA47-BB69-E6E072DC7043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xmlns="" id="{184BB9E3-E944-3E46-AD1A-B76D8BA0ADF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xmlns="" id="{6FCE5AE2-819B-D04A-BFC3-4C44D032A76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xmlns="" id="{A8DBA787-1841-644A-8F4E-171AEC98741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xmlns="" id="{AB4943E0-7012-6345-90FB-8C572EE2D401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AE5ADF08-91C5-3748-8F20-9313182FD05E}"/>
                </a:ext>
              </a:extLst>
            </p:cNvPr>
            <p:cNvSpPr/>
            <p:nvPr/>
          </p:nvSpPr>
          <p:spPr>
            <a:xfrm>
              <a:off x="825388" y="3147802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E6881ABB-BCDD-0E48-851A-C72CC0E6CDA2}"/>
                </a:ext>
              </a:extLst>
            </p:cNvPr>
            <p:cNvSpPr/>
            <p:nvPr/>
          </p:nvSpPr>
          <p:spPr>
            <a:xfrm>
              <a:off x="827283" y="3207143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xmlns="" id="{DDD5933A-44B8-0842-84DD-BD1982139971}"/>
                </a:ext>
              </a:extLst>
            </p:cNvPr>
            <p:cNvSpPr/>
            <p:nvPr/>
          </p:nvSpPr>
          <p:spPr>
            <a:xfrm>
              <a:off x="827540" y="3266485"/>
              <a:ext cx="45719" cy="45719"/>
            </a:xfrm>
            <a:prstGeom prst="ellipse">
              <a:avLst/>
            </a:prstGeom>
            <a:solidFill>
              <a:srgbClr val="0000A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8875116C-1111-4D43-BA7E-3D7B4538D2FC}"/>
              </a:ext>
            </a:extLst>
          </p:cNvPr>
          <p:cNvGrpSpPr/>
          <p:nvPr/>
        </p:nvGrpSpPr>
        <p:grpSpPr>
          <a:xfrm>
            <a:off x="4676137" y="5546020"/>
            <a:ext cx="919098" cy="526473"/>
            <a:chOff x="5339246" y="5541818"/>
            <a:chExt cx="919098" cy="526473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xmlns="" id="{03A5AB8E-9DF7-F245-BEE6-66A92C0038A0}"/>
                </a:ext>
              </a:extLst>
            </p:cNvPr>
            <p:cNvSpPr/>
            <p:nvPr/>
          </p:nvSpPr>
          <p:spPr>
            <a:xfrm>
              <a:off x="5401994" y="5541818"/>
              <a:ext cx="777133" cy="526473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99000">
                  <a:schemeClr val="tx2">
                    <a:lumMod val="25000"/>
                    <a:lumOff val="75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xmlns="" id="{DEA18B13-3F38-D541-9858-45DF9D0CD69D}"/>
                </a:ext>
              </a:extLst>
            </p:cNvPr>
            <p:cNvSpPr txBox="1"/>
            <p:nvPr/>
          </p:nvSpPr>
          <p:spPr>
            <a:xfrm>
              <a:off x="5339246" y="5607840"/>
              <a:ext cx="919098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Wireless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Controller</a:t>
              </a:r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EFB83D0E-7D12-EB42-98B5-CCFA53489C7B}"/>
              </a:ext>
            </a:extLst>
          </p:cNvPr>
          <p:cNvSpPr txBox="1"/>
          <p:nvPr/>
        </p:nvSpPr>
        <p:spPr>
          <a:xfrm>
            <a:off x="5358424" y="51897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xmlns="" id="{85D298E1-9F80-764E-96D3-C54B5A4A9BDC}"/>
              </a:ext>
            </a:extLst>
          </p:cNvPr>
          <p:cNvCxnSpPr/>
          <p:nvPr/>
        </p:nvCxnSpPr>
        <p:spPr>
          <a:xfrm flipH="1">
            <a:off x="5123329" y="4927220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xmlns="" id="{F17CA03E-129D-1B42-9873-F49C7BDD0057}"/>
              </a:ext>
            </a:extLst>
          </p:cNvPr>
          <p:cNvCxnSpPr>
            <a:cxnSpLocks/>
          </p:cNvCxnSpPr>
          <p:nvPr/>
        </p:nvCxnSpPr>
        <p:spPr>
          <a:xfrm>
            <a:off x="5532039" y="4920293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>
            <a:extLst>
              <a:ext uri="{FF2B5EF4-FFF2-40B4-BE49-F238E27FC236}">
                <a16:creationId xmlns:a16="http://schemas.microsoft.com/office/drawing/2014/main" xmlns="" id="{A2EAD8F4-C306-3340-B2BD-CF16C93DF2AA}"/>
              </a:ext>
            </a:extLst>
          </p:cNvPr>
          <p:cNvGrpSpPr/>
          <p:nvPr/>
        </p:nvGrpSpPr>
        <p:grpSpPr>
          <a:xfrm>
            <a:off x="5585775" y="5555545"/>
            <a:ext cx="919098" cy="526473"/>
            <a:chOff x="5339246" y="5541818"/>
            <a:chExt cx="919098" cy="526473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xmlns="" id="{5D9CC52D-4EDC-014A-A9A6-E84EC9B0A9BA}"/>
                </a:ext>
              </a:extLst>
            </p:cNvPr>
            <p:cNvSpPr/>
            <p:nvPr/>
          </p:nvSpPr>
          <p:spPr>
            <a:xfrm>
              <a:off x="5401994" y="5541818"/>
              <a:ext cx="777133" cy="526473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99000">
                  <a:schemeClr val="tx2">
                    <a:lumMod val="25000"/>
                    <a:lumOff val="75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xmlns="" id="{C0B2E0A2-8C93-C24F-A065-2189B9C2EABB}"/>
                </a:ext>
              </a:extLst>
            </p:cNvPr>
            <p:cNvSpPr txBox="1"/>
            <p:nvPr/>
          </p:nvSpPr>
          <p:spPr>
            <a:xfrm>
              <a:off x="5339246" y="5607840"/>
              <a:ext cx="919098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Wireless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Controller</a:t>
              </a:r>
            </a:p>
          </p:txBody>
        </p:sp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xmlns="" id="{B9000595-456B-DD4C-8978-867663ADDD36}"/>
              </a:ext>
            </a:extLst>
          </p:cNvPr>
          <p:cNvCxnSpPr/>
          <p:nvPr/>
        </p:nvCxnSpPr>
        <p:spPr>
          <a:xfrm flipH="1">
            <a:off x="7180730" y="4941504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xmlns="" id="{42C0B804-0C6F-D54C-AAF3-EE58B4D18649}"/>
              </a:ext>
            </a:extLst>
          </p:cNvPr>
          <p:cNvCxnSpPr>
            <a:cxnSpLocks/>
          </p:cNvCxnSpPr>
          <p:nvPr/>
        </p:nvCxnSpPr>
        <p:spPr>
          <a:xfrm>
            <a:off x="7589440" y="4934577"/>
            <a:ext cx="420312" cy="63092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277BD160-EFA5-DA47-B4E6-2F8FA6C82D42}"/>
              </a:ext>
            </a:extLst>
          </p:cNvPr>
          <p:cNvGrpSpPr/>
          <p:nvPr/>
        </p:nvGrpSpPr>
        <p:grpSpPr>
          <a:xfrm>
            <a:off x="6795399" y="5585853"/>
            <a:ext cx="1672049" cy="701199"/>
            <a:chOff x="7615670" y="5367338"/>
            <a:chExt cx="1672049" cy="701199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74D4A66C-CB10-EF4D-8730-FF0F89E2FD17}"/>
                </a:ext>
              </a:extLst>
            </p:cNvPr>
            <p:cNvCxnSpPr>
              <a:cxnSpLocks/>
            </p:cNvCxnSpPr>
            <p:nvPr/>
          </p:nvCxnSpPr>
          <p:spPr>
            <a:xfrm>
              <a:off x="7983682" y="5534891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98E37C50-6546-C245-AF01-D2E93FD616F8}"/>
                </a:ext>
              </a:extLst>
            </p:cNvPr>
            <p:cNvCxnSpPr>
              <a:cxnSpLocks/>
              <a:endCxn id="298" idx="2"/>
            </p:cNvCxnSpPr>
            <p:nvPr/>
          </p:nvCxnSpPr>
          <p:spPr>
            <a:xfrm>
              <a:off x="7980220" y="5491916"/>
              <a:ext cx="916155" cy="43272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BCDA49D8-CF2B-7040-A097-84C440B2C687}"/>
                </a:ext>
              </a:extLst>
            </p:cNvPr>
            <p:cNvCxnSpPr>
              <a:cxnSpLocks/>
            </p:cNvCxnSpPr>
            <p:nvPr/>
          </p:nvCxnSpPr>
          <p:spPr>
            <a:xfrm>
              <a:off x="8880764" y="5545282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57E51865-EB6F-7841-AA18-304145A026D0}"/>
                </a:ext>
              </a:extLst>
            </p:cNvPr>
            <p:cNvCxnSpPr>
              <a:cxnSpLocks/>
              <a:stCxn id="287" idx="4"/>
            </p:cNvCxnSpPr>
            <p:nvPr/>
          </p:nvCxnSpPr>
          <p:spPr>
            <a:xfrm flipV="1">
              <a:off x="7990567" y="5498616"/>
              <a:ext cx="891954" cy="40707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DEBF665C-2879-CF44-8B31-871DCD8BBB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437420" y="5323610"/>
              <a:ext cx="0" cy="3247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xmlns="" id="{3B2F585D-1570-EA47-AC48-924518A2FF2F}"/>
                </a:ext>
              </a:extLst>
            </p:cNvPr>
            <p:cNvGrpSpPr/>
            <p:nvPr/>
          </p:nvGrpSpPr>
          <p:grpSpPr>
            <a:xfrm>
              <a:off x="7643812" y="5372101"/>
              <a:ext cx="691405" cy="344014"/>
              <a:chOff x="1105742" y="2664678"/>
              <a:chExt cx="914400" cy="479686"/>
            </a:xfrm>
          </p:grpSpPr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xmlns="" id="{4AFBA6FC-B7F5-354F-9A97-E2F1F610A448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xmlns="" id="{9F9ED627-8EAD-DC4B-9024-45D0DCEB97EF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xmlns="" id="{0437AB01-5663-AF4D-9685-FD62FBDB4C75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xmlns="" id="{C0D2F52A-89E8-D643-9DA7-4F6B362EC5E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xmlns="" id="{0CFAB75D-9FA8-834F-A138-D2E8203B172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xmlns="" id="{9CFBD623-4087-354B-AE87-B496EBAEA8EA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xmlns="" id="{5970C85F-C2D9-E04E-BFE3-4F648D09C32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xmlns="" id="{68E6F915-685D-BD4F-89FA-CE85F5B39B7C}"/>
                </a:ext>
              </a:extLst>
            </p:cNvPr>
            <p:cNvGrpSpPr/>
            <p:nvPr/>
          </p:nvGrpSpPr>
          <p:grpSpPr>
            <a:xfrm>
              <a:off x="8539162" y="5367338"/>
              <a:ext cx="691405" cy="344014"/>
              <a:chOff x="1105742" y="2664678"/>
              <a:chExt cx="914400" cy="479686"/>
            </a:xfrm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xmlns="" id="{BEFEF4E0-2FD3-844F-B80F-3AEC833D4D25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xmlns="" id="{BBCD33AD-465E-C347-93BA-A38014391AE9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xmlns="" id="{910731B3-3962-F546-B216-1844A98993B3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xmlns="" id="{26B1AB96-4836-1E47-835A-BBA3EE9BD10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xmlns="" id="{864F6D60-11EC-2E43-BE91-96C88CB23A89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xmlns="" id="{69FA6FAA-2F9F-5C4B-A0D0-072D8C5CC1A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xmlns="" id="{F37C5974-6A0F-1B4C-BD2D-485E4168E88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xmlns="" id="{32F4A885-E3A2-474B-A150-154D2D4A5239}"/>
                </a:ext>
              </a:extLst>
            </p:cNvPr>
            <p:cNvGrpSpPr/>
            <p:nvPr/>
          </p:nvGrpSpPr>
          <p:grpSpPr>
            <a:xfrm>
              <a:off x="7615670" y="5829299"/>
              <a:ext cx="767604" cy="220189"/>
              <a:chOff x="1105742" y="2664678"/>
              <a:chExt cx="914400" cy="479686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xmlns="" id="{F1E7D682-514D-4F45-B626-3FA02BF90B7B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xmlns="" id="{28D9A602-AF3E-4C4C-ABA7-C99F694BB8DC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xmlns="" id="{4FB7EA8E-D0E4-364F-B28C-97AF02185F65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xmlns="" id="{7883D527-8E2F-AE41-A6AB-B5A3E139F10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xmlns="" id="{88D3C32E-F85A-2B46-950A-BFD9EDA587D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xmlns="" id="{D27DBFFA-E775-1D49-B872-391D3818F1C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xmlns="" id="{E0E0CF5D-2C4A-4B46-A7A1-8D2CCFBBE8B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xmlns="" id="{C0E757EC-2A87-344C-9F71-E0D88DA8BCC5}"/>
                </a:ext>
              </a:extLst>
            </p:cNvPr>
            <p:cNvGrpSpPr/>
            <p:nvPr/>
          </p:nvGrpSpPr>
          <p:grpSpPr>
            <a:xfrm>
              <a:off x="8520115" y="5848348"/>
              <a:ext cx="767604" cy="220189"/>
              <a:chOff x="1105742" y="2664678"/>
              <a:chExt cx="914400" cy="4796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xmlns="" id="{34C874EF-3BA1-4B4F-8F9D-78203EEE9017}"/>
                  </a:ext>
                </a:extLst>
              </p:cNvPr>
              <p:cNvSpPr/>
              <p:nvPr/>
            </p:nvSpPr>
            <p:spPr>
              <a:xfrm>
                <a:off x="1105742" y="2951032"/>
                <a:ext cx="911111" cy="193332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xmlns="" id="{66CB9A41-AE3A-5F4A-8285-F6B6237A40F1}"/>
                  </a:ext>
                </a:extLst>
              </p:cNvPr>
              <p:cNvSpPr/>
              <p:nvPr/>
            </p:nvSpPr>
            <p:spPr>
              <a:xfrm>
                <a:off x="1108275" y="2664678"/>
                <a:ext cx="911867" cy="293400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xmlns="" id="{05112E9A-8A92-3B4D-B254-6974B567F6CE}"/>
                  </a:ext>
                </a:extLst>
              </p:cNvPr>
              <p:cNvGrpSpPr/>
              <p:nvPr/>
            </p:nvGrpSpPr>
            <p:grpSpPr>
              <a:xfrm>
                <a:off x="1171599" y="2698871"/>
                <a:ext cx="771688" cy="236197"/>
                <a:chOff x="7939341" y="3037317"/>
                <a:chExt cx="897649" cy="353919"/>
              </a:xfrm>
            </p:grpSpPr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xmlns="" id="{BFE87F50-3D1A-7A44-959C-A929FCF435D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295">
                  <a:extLst>
                    <a:ext uri="{FF2B5EF4-FFF2-40B4-BE49-F238E27FC236}">
                      <a16:creationId xmlns:a16="http://schemas.microsoft.com/office/drawing/2014/main" xmlns="" id="{F5E0E057-1060-A74D-A4E8-F9DA605FDA0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296">
                  <a:extLst>
                    <a:ext uri="{FF2B5EF4-FFF2-40B4-BE49-F238E27FC236}">
                      <a16:creationId xmlns:a16="http://schemas.microsoft.com/office/drawing/2014/main" xmlns="" id="{8919602F-587A-274C-9550-52A7797BE5F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xmlns="" id="{82AA8B71-40C9-7348-A25C-B1F915BD7A3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xmlns="" id="{7BE22D7D-4D94-A149-98C9-329AA00C895C}"/>
              </a:ext>
            </a:extLst>
          </p:cNvPr>
          <p:cNvGrpSpPr/>
          <p:nvPr/>
        </p:nvGrpSpPr>
        <p:grpSpPr>
          <a:xfrm>
            <a:off x="3377249" y="2141871"/>
            <a:ext cx="2291457" cy="1570805"/>
            <a:chOff x="4184073" y="1425815"/>
            <a:chExt cx="2291457" cy="157080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E2317945-45F5-B643-A3A4-38546106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703" y="1662712"/>
              <a:ext cx="1462650" cy="2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1F33FF3A-5E68-CB43-833E-F6E1946EF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0943" y="2820952"/>
              <a:ext cx="1462650" cy="2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4BE83699-113F-EF4D-9929-D15CF9F15F3A}"/>
                </a:ext>
              </a:extLst>
            </p:cNvPr>
            <p:cNvCxnSpPr>
              <a:cxnSpLocks/>
            </p:cNvCxnSpPr>
            <p:nvPr/>
          </p:nvCxnSpPr>
          <p:spPr>
            <a:xfrm>
              <a:off x="4524733" y="1592938"/>
              <a:ext cx="1590146" cy="1141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5E947CD-DCC8-484E-A9EC-E167F59CD5F6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566643" y="1576312"/>
              <a:ext cx="1534045" cy="11672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1AC1A1C4-007E-4743-A052-8744CAB1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9020" y="1640542"/>
              <a:ext cx="0" cy="997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F7E7AB42-8DA0-5442-9894-1FC26F7A3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0197" y="1645025"/>
              <a:ext cx="0" cy="997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xmlns="" id="{788AE380-54B1-F24B-AA5C-ED471A5962C3}"/>
                </a:ext>
              </a:extLst>
            </p:cNvPr>
            <p:cNvGrpSpPr/>
            <p:nvPr/>
          </p:nvGrpSpPr>
          <p:grpSpPr>
            <a:xfrm>
              <a:off x="4184073" y="1425815"/>
              <a:ext cx="2291457" cy="1570805"/>
              <a:chOff x="4184073" y="1425815"/>
              <a:chExt cx="2291457" cy="15708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5055F4F1-B963-1743-89CE-D12C763966D0}"/>
                  </a:ext>
                </a:extLst>
              </p:cNvPr>
              <p:cNvGrpSpPr/>
              <p:nvPr/>
            </p:nvGrpSpPr>
            <p:grpSpPr>
              <a:xfrm>
                <a:off x="4199129" y="1434821"/>
                <a:ext cx="709186" cy="432288"/>
                <a:chOff x="7493876" y="2774731"/>
                <a:chExt cx="1481958" cy="894622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xmlns="" id="{0C6E433B-EE9A-614B-B61F-FA83CF3042C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xmlns="" id="{D9157530-D064-D243-92BD-D37CEDEF539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xmlns="" id="{2A2C0FFA-64CC-994D-A669-818DFFAE2E0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xmlns="" id="{B2D54EC2-5DC9-F045-BB9D-98718C34EE8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Freeform 19">
                    <a:extLst>
                      <a:ext uri="{FF2B5EF4-FFF2-40B4-BE49-F238E27FC236}">
                        <a16:creationId xmlns:a16="http://schemas.microsoft.com/office/drawing/2014/main" xmlns="" id="{664405EF-81C8-334C-952E-EC4754EE413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xmlns="" id="{753E16CA-0536-A34F-A497-BB87A42E00A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xmlns="" id="{3F8C83F5-055A-BA4B-B628-0AE4F499311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F30A2171-FEB7-9D49-B5AC-469FD1640F82}"/>
                  </a:ext>
                </a:extLst>
              </p:cNvPr>
              <p:cNvGrpSpPr/>
              <p:nvPr/>
            </p:nvGrpSpPr>
            <p:grpSpPr>
              <a:xfrm>
                <a:off x="5748414" y="1425815"/>
                <a:ext cx="709186" cy="432288"/>
                <a:chOff x="7493876" y="2774731"/>
                <a:chExt cx="1481958" cy="894622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xmlns="" id="{70411D18-7B84-B747-A803-969C55848F15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xmlns="" id="{22016C64-483D-4048-BD77-E7873EAA063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xmlns="" id="{C9CAE991-EBEE-4E47-B551-B19ADFB6394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xmlns="" id="{37C58A2B-1168-2F40-8C72-5C4FCE8C904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xmlns="" id="{7FB24B5B-7E80-9746-AFD7-00C4798AE40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xmlns="" id="{30390FEA-AC65-5442-AAD8-F92DE051FEC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xmlns="" id="{4E62E42B-99AE-324C-B9C6-9CE8E3640BF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xmlns="" id="{3254EDFC-5B2B-B04D-A767-442179AB158C}"/>
                  </a:ext>
                </a:extLst>
              </p:cNvPr>
              <p:cNvGrpSpPr/>
              <p:nvPr/>
            </p:nvGrpSpPr>
            <p:grpSpPr>
              <a:xfrm>
                <a:off x="5766344" y="2559850"/>
                <a:ext cx="709186" cy="432288"/>
                <a:chOff x="7493876" y="2774731"/>
                <a:chExt cx="1481958" cy="894622"/>
              </a:xfrm>
            </p:grpSpPr>
            <p:sp>
              <p:nvSpPr>
                <p:cNvPr id="318" name="Freeform 317">
                  <a:extLst>
                    <a:ext uri="{FF2B5EF4-FFF2-40B4-BE49-F238E27FC236}">
                      <a16:creationId xmlns:a16="http://schemas.microsoft.com/office/drawing/2014/main" xmlns="" id="{4690C3D8-BC50-314E-A908-F266BA7E4ED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xmlns="" id="{7A142088-D713-4346-A125-E19475A87B3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xmlns="" id="{CD90BF7C-8CDD-DF44-BAA8-AE23CC4E3C8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1" name="Freeform 320">
                    <a:extLst>
                      <a:ext uri="{FF2B5EF4-FFF2-40B4-BE49-F238E27FC236}">
                        <a16:creationId xmlns:a16="http://schemas.microsoft.com/office/drawing/2014/main" xmlns="" id="{516A1FD7-540A-FC4E-A06C-41DB8E74DDC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xmlns="" id="{66B0A392-4326-3749-BA68-F5596684858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xmlns="" id="{2E0618F6-EAD7-7A42-BD5C-C093337B036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xmlns="" id="{BE1B6868-34B2-B14B-BA97-20170C84324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xmlns="" id="{7691A3B6-401D-5544-93B2-D5D302D67BA0}"/>
                  </a:ext>
                </a:extLst>
              </p:cNvPr>
              <p:cNvGrpSpPr/>
              <p:nvPr/>
            </p:nvGrpSpPr>
            <p:grpSpPr>
              <a:xfrm>
                <a:off x="4184073" y="2564332"/>
                <a:ext cx="709186" cy="432288"/>
                <a:chOff x="7493876" y="2774731"/>
                <a:chExt cx="1481958" cy="894622"/>
              </a:xfrm>
            </p:grpSpPr>
            <p:sp>
              <p:nvSpPr>
                <p:cNvPr id="326" name="Freeform 325">
                  <a:extLst>
                    <a:ext uri="{FF2B5EF4-FFF2-40B4-BE49-F238E27FC236}">
                      <a16:creationId xmlns:a16="http://schemas.microsoft.com/office/drawing/2014/main" xmlns="" id="{F68F6178-14B5-9F47-80C5-5CDB3288A6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ysClr val="window" lastClr="FFFFFF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xmlns="" id="{2B5C2356-43D6-654A-83FC-AAC108BEE97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xmlns="" id="{75E99CEE-7C6A-0449-9463-60CF3F0F3E8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9" name="Freeform 328">
                    <a:extLst>
                      <a:ext uri="{FF2B5EF4-FFF2-40B4-BE49-F238E27FC236}">
                        <a16:creationId xmlns:a16="http://schemas.microsoft.com/office/drawing/2014/main" xmlns="" id="{1BB32920-07E2-6D43-8D65-627D48F49B0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Freeform 329">
                    <a:extLst>
                      <a:ext uri="{FF2B5EF4-FFF2-40B4-BE49-F238E27FC236}">
                        <a16:creationId xmlns:a16="http://schemas.microsoft.com/office/drawing/2014/main" xmlns="" id="{F6555F43-0008-E548-A8C2-7834479172D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Freeform 330">
                    <a:extLst>
                      <a:ext uri="{FF2B5EF4-FFF2-40B4-BE49-F238E27FC236}">
                        <a16:creationId xmlns:a16="http://schemas.microsoft.com/office/drawing/2014/main" xmlns="" id="{62176738-CCA6-2E48-BFDE-C4A265DEB10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Freeform 331">
                    <a:extLst>
                      <a:ext uri="{FF2B5EF4-FFF2-40B4-BE49-F238E27FC236}">
                        <a16:creationId xmlns:a16="http://schemas.microsoft.com/office/drawing/2014/main" xmlns="" id="{03876BA2-D536-F548-96DC-DA4FEB57360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472C4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379" name="TextBox 378">
            <a:extLst>
              <a:ext uri="{FF2B5EF4-FFF2-40B4-BE49-F238E27FC236}">
                <a16:creationId xmlns:a16="http://schemas.microsoft.com/office/drawing/2014/main" xmlns="" id="{A5E9819D-55EC-744D-8EC4-D62AA98DFCEF}"/>
              </a:ext>
            </a:extLst>
          </p:cNvPr>
          <p:cNvSpPr txBox="1"/>
          <p:nvPr/>
        </p:nvSpPr>
        <p:spPr>
          <a:xfrm>
            <a:off x="2747681" y="2224089"/>
            <a:ext cx="68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border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xmlns="" id="{DC936167-F960-8341-97A9-956B231B6BAF}"/>
              </a:ext>
            </a:extLst>
          </p:cNvPr>
          <p:cNvSpPr txBox="1"/>
          <p:nvPr/>
        </p:nvSpPr>
        <p:spPr>
          <a:xfrm>
            <a:off x="5616387" y="2201677"/>
            <a:ext cx="68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border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xmlns="" id="{FD0C292A-EC65-DB41-96B2-186362CDFD06}"/>
              </a:ext>
            </a:extLst>
          </p:cNvPr>
          <p:cNvSpPr txBox="1"/>
          <p:nvPr/>
        </p:nvSpPr>
        <p:spPr>
          <a:xfrm>
            <a:off x="5647763" y="3322265"/>
            <a:ext cx="503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xmlns="" id="{AB20B93E-E0BF-3944-8979-C19653933614}"/>
              </a:ext>
            </a:extLst>
          </p:cNvPr>
          <p:cNvSpPr txBox="1"/>
          <p:nvPr/>
        </p:nvSpPr>
        <p:spPr>
          <a:xfrm>
            <a:off x="2855257" y="3340194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xmlns="" id="{BD283342-F583-194B-94CC-2E5848E4F3F8}"/>
              </a:ext>
            </a:extLst>
          </p:cNvPr>
          <p:cNvGrpSpPr/>
          <p:nvPr/>
        </p:nvGrpSpPr>
        <p:grpSpPr>
          <a:xfrm>
            <a:off x="3239335" y="4932774"/>
            <a:ext cx="597740" cy="722787"/>
            <a:chOff x="2529721" y="5066123"/>
            <a:chExt cx="597740" cy="722787"/>
          </a:xfrm>
        </p:grpSpPr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xmlns="" id="{42683330-752D-DB47-A1E2-FD225C9992E6}"/>
                </a:ext>
              </a:extLst>
            </p:cNvPr>
            <p:cNvSpPr txBox="1"/>
            <p:nvPr/>
          </p:nvSpPr>
          <p:spPr>
            <a:xfrm>
              <a:off x="2645520" y="541957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59A619DB-8B98-6141-92F6-129B2441977D}"/>
                </a:ext>
              </a:extLst>
            </p:cNvPr>
            <p:cNvCxnSpPr>
              <a:cxnSpLocks/>
            </p:cNvCxnSpPr>
            <p:nvPr/>
          </p:nvCxnSpPr>
          <p:spPr>
            <a:xfrm>
              <a:off x="2827454" y="5066716"/>
              <a:ext cx="300007" cy="505075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xmlns="" id="{BDE0A967-F34C-E747-894A-7238D4BCED2A}"/>
                </a:ext>
              </a:extLst>
            </p:cNvPr>
            <p:cNvSpPr txBox="1"/>
            <p:nvPr/>
          </p:nvSpPr>
          <p:spPr>
            <a:xfrm>
              <a:off x="2566660" y="5301690"/>
              <a:ext cx="55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Agg3</a:t>
              </a:r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22D34AC2-EF97-D648-906E-F4EC9E81C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9721" y="5066123"/>
              <a:ext cx="301169" cy="491437"/>
            </a:xfrm>
            <a:prstGeom prst="line">
              <a:avLst/>
            </a:prstGeom>
            <a:ln w="15875">
              <a:gradFill>
                <a:gsLst>
                  <a:gs pos="0">
                    <a:schemeClr val="tx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xmlns="" id="{534D071B-AD58-1D4B-B2F8-907DACCB8DDB}"/>
              </a:ext>
            </a:extLst>
          </p:cNvPr>
          <p:cNvSpPr txBox="1"/>
          <p:nvPr/>
        </p:nvSpPr>
        <p:spPr>
          <a:xfrm>
            <a:off x="4364784" y="52957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xmlns="" id="{04A4DDA1-0409-4F4B-989A-A05624FD9ED3}"/>
              </a:ext>
            </a:extLst>
          </p:cNvPr>
          <p:cNvCxnSpPr>
            <a:cxnSpLocks/>
          </p:cNvCxnSpPr>
          <p:nvPr/>
        </p:nvCxnSpPr>
        <p:spPr>
          <a:xfrm>
            <a:off x="4546718" y="4942892"/>
            <a:ext cx="300007" cy="505075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xmlns="" id="{B1413611-59F9-834D-B23A-5BA716441E88}"/>
              </a:ext>
            </a:extLst>
          </p:cNvPr>
          <p:cNvSpPr txBox="1"/>
          <p:nvPr/>
        </p:nvSpPr>
        <p:spPr>
          <a:xfrm>
            <a:off x="4285924" y="5177866"/>
            <a:ext cx="55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Agg4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xmlns="" id="{6DBF739C-12F3-DD42-8363-D3398A428A5B}"/>
              </a:ext>
            </a:extLst>
          </p:cNvPr>
          <p:cNvCxnSpPr>
            <a:cxnSpLocks/>
          </p:cNvCxnSpPr>
          <p:nvPr/>
        </p:nvCxnSpPr>
        <p:spPr>
          <a:xfrm flipH="1">
            <a:off x="4248985" y="4942299"/>
            <a:ext cx="301169" cy="491437"/>
          </a:xfrm>
          <a:prstGeom prst="line">
            <a:avLst/>
          </a:prstGeom>
          <a:ln w="15875">
            <a:gradFill>
              <a:gsLst>
                <a:gs pos="0">
                  <a:schemeClr val="tx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A41C9157-4F21-1A4C-9133-C8BB24842AA8}"/>
              </a:ext>
            </a:extLst>
          </p:cNvPr>
          <p:cNvGrpSpPr/>
          <p:nvPr/>
        </p:nvGrpSpPr>
        <p:grpSpPr>
          <a:xfrm>
            <a:off x="1151577" y="4764537"/>
            <a:ext cx="6801376" cy="455148"/>
            <a:chOff x="1971848" y="4546022"/>
            <a:chExt cx="6801376" cy="45514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1722CC0A-C065-2E4B-9C82-0908B296D11E}"/>
                </a:ext>
              </a:extLst>
            </p:cNvPr>
            <p:cNvGrpSpPr/>
            <p:nvPr/>
          </p:nvGrpSpPr>
          <p:grpSpPr>
            <a:xfrm>
              <a:off x="1971848" y="4546022"/>
              <a:ext cx="709186" cy="432288"/>
              <a:chOff x="7493876" y="2774731"/>
              <a:chExt cx="1481958" cy="894622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8145F027-560C-6947-B809-3E006450A40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xmlns="" id="{B554E31F-386F-794E-8EB1-4A351EA947D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xmlns="" id="{FEF2FA44-1790-054F-87DA-49D10FA6A3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xmlns="" id="{9D4D9F08-7618-EC48-A0EC-0A55694EA01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xmlns="" id="{A4E87040-88C5-5F4E-B89B-3F2C40B439B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xmlns="" id="{BF91BA4A-B5D1-6545-9CC0-AFD62CDB3AB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xmlns="" id="{F370D55E-F7A9-6443-AF70-BE1847C035E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2AD63AE2-FCA3-074D-AD3F-8619DAA96892}"/>
                </a:ext>
              </a:extLst>
            </p:cNvPr>
            <p:cNvGrpSpPr/>
            <p:nvPr/>
          </p:nvGrpSpPr>
          <p:grpSpPr>
            <a:xfrm>
              <a:off x="2992928" y="4549832"/>
              <a:ext cx="709186" cy="432288"/>
              <a:chOff x="7493876" y="2774731"/>
              <a:chExt cx="1481958" cy="894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xmlns="" id="{E95BD4F8-A071-E04D-AF78-962EC0EE79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CAEB27FA-2A37-BB45-9CC3-5315EEA1C0C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xmlns="" id="{38D46EC2-B465-8A40-A458-82F2F9C2445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xmlns="" id="{9F0232D3-BC49-C947-8430-D6577676752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xmlns="" id="{A69E8334-2D7B-AF45-8EC3-C35911599DE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xmlns="" id="{4073C48B-B6E6-104C-932B-FBE6A343E3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xmlns="" id="{A6932984-2AEF-6A47-96C9-6FDDC56D4FD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FB24C728-EE4B-AC4A-9E57-66D711418A43}"/>
                </a:ext>
              </a:extLst>
            </p:cNvPr>
            <p:cNvGrpSpPr/>
            <p:nvPr/>
          </p:nvGrpSpPr>
          <p:grpSpPr>
            <a:xfrm>
              <a:off x="4002578" y="4553642"/>
              <a:ext cx="709186" cy="432288"/>
              <a:chOff x="7493876" y="2774731"/>
              <a:chExt cx="1481958" cy="894622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323ACBBF-B014-4A4A-8C27-22DDAEBB26F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EBDC24FD-750E-DC4C-BC10-C68FEDD4822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3BBF4BAB-5BE0-4348-B5C1-0F31618E62E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xmlns="" id="{732CD7F3-DE06-F449-A84B-DA2FACDFA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xmlns="" id="{0087325B-B233-4745-AE6C-900EFB3D8B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xmlns="" id="{65567E28-B08F-5F42-B29C-0DBCBDB950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xmlns="" id="{5E4F2006-ED68-8344-9231-922C64E8498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xmlns="" id="{49458FE4-2FEF-7249-A53D-CA350A27BB35}"/>
                </a:ext>
              </a:extLst>
            </p:cNvPr>
            <p:cNvGrpSpPr/>
            <p:nvPr/>
          </p:nvGrpSpPr>
          <p:grpSpPr>
            <a:xfrm>
              <a:off x="5012228" y="4557452"/>
              <a:ext cx="709186" cy="432288"/>
              <a:chOff x="7493876" y="2774731"/>
              <a:chExt cx="1481958" cy="894622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5003A287-5339-5247-B812-7856615FE8A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xmlns="" id="{F3B86111-7482-3B4A-A02C-28D9F99A83A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xmlns="" id="{8FA443FC-5E62-5043-9FEF-1F0608C06D6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xmlns="" id="{3A341C7B-3ABD-3944-83F2-2B44794A998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xmlns="" id="{589A3BB9-DF7A-BD4A-8F27-4979C65976A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xmlns="" id="{E2442A19-2E2B-5A47-B505-C10FFCFBE6A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xmlns="" id="{DAEEADE0-91C1-0A44-864E-04B7BA4A72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D87895BC-A7D4-2C4D-9D1E-D1070C5DC0F1}"/>
                </a:ext>
              </a:extLst>
            </p:cNvPr>
            <p:cNvGrpSpPr/>
            <p:nvPr/>
          </p:nvGrpSpPr>
          <p:grpSpPr>
            <a:xfrm>
              <a:off x="6021878" y="4561262"/>
              <a:ext cx="709186" cy="432288"/>
              <a:chOff x="7493876" y="2774731"/>
              <a:chExt cx="1481958" cy="894622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EB4F87E0-53D2-0C4F-AC00-2B4791C4772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D15B2BDD-8CF2-284C-8DD3-F91F90ABB48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xmlns="" id="{E4BBAA27-80C2-F04F-9D02-C64128BA5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xmlns="" id="{A2C0FFF8-E516-4344-B583-392B9021B8E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xmlns="" id="{00690C3B-31B0-CE4F-9DF2-B6DBFF64E09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xmlns="" id="{357B5E95-D26E-2444-93F7-E4C28A09E78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xmlns="" id="{0722F6AD-9B85-8140-8BB0-FBFFB09278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xmlns="" id="{71AF1F5E-1C2D-BE4E-97B0-94151BBE36C5}"/>
                </a:ext>
              </a:extLst>
            </p:cNvPr>
            <p:cNvGrpSpPr/>
            <p:nvPr/>
          </p:nvGrpSpPr>
          <p:grpSpPr>
            <a:xfrm>
              <a:off x="7042958" y="4565072"/>
              <a:ext cx="709186" cy="432288"/>
              <a:chOff x="7493876" y="2774731"/>
              <a:chExt cx="1481958" cy="894622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xmlns="" id="{7EFADB82-B459-CE4F-8EB5-E185C08AE5C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F0C9B0B3-FE11-8549-B98B-052E146CE9C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xmlns="" id="{C5E5D51D-7F8C-354E-835B-0E724B4949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xmlns="" id="{3288AD48-E06A-2447-913A-D8FC0EBA524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xmlns="" id="{3C545C3A-0101-4442-ADE9-6630AA535BE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xmlns="" id="{3C0E5561-EF75-274E-AAE3-A39721B54BD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xmlns="" id="{A6340C30-DEF4-F041-B2AD-EFEEEC697E9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xmlns="" id="{6E2485A1-2D5B-124B-861A-4CBCF2FE8B96}"/>
                </a:ext>
              </a:extLst>
            </p:cNvPr>
            <p:cNvGrpSpPr/>
            <p:nvPr/>
          </p:nvGrpSpPr>
          <p:grpSpPr>
            <a:xfrm>
              <a:off x="8064038" y="4568882"/>
              <a:ext cx="709186" cy="432288"/>
              <a:chOff x="7493876" y="2774731"/>
              <a:chExt cx="1481958" cy="894622"/>
            </a:xfrm>
          </p:grpSpPr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xmlns="" id="{CA6F12DD-EEDC-0F42-A2AE-04A91A87B2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ysClr val="window" lastClr="FFFFFF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77BE86B5-974F-EE41-9169-5AECBDC8EB7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xmlns="" id="{FEDE535C-18B3-314E-838D-180248CB32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xmlns="" id="{EB688B68-14A2-0245-B8A6-958DC1C3834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xmlns="" id="{610DBBA3-B9FA-0349-BE43-1ECDDA87EAA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xmlns="" id="{E865CABE-DB44-BA41-BF46-DE5747CFC32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xmlns="" id="{F89CA9F7-306D-5A46-9011-FE9B65B8DB5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472C4">
                    <a:lumMod val="60000"/>
                    <a:lumOff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10" name="TextBox 409">
            <a:extLst>
              <a:ext uri="{FF2B5EF4-FFF2-40B4-BE49-F238E27FC236}">
                <a16:creationId xmlns:a16="http://schemas.microsoft.com/office/drawing/2014/main" xmlns="" id="{4C007CF7-3FE5-6344-90C9-A35F54450360}"/>
              </a:ext>
            </a:extLst>
          </p:cNvPr>
          <p:cNvSpPr txBox="1"/>
          <p:nvPr/>
        </p:nvSpPr>
        <p:spPr>
          <a:xfrm>
            <a:off x="6268849" y="5197290"/>
            <a:ext cx="726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firewall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xmlns="" id="{C9AEE6FA-2F78-E14F-83EC-BCC3589C6F4A}"/>
              </a:ext>
            </a:extLst>
          </p:cNvPr>
          <p:cNvSpPr txBox="1"/>
          <p:nvPr/>
        </p:nvSpPr>
        <p:spPr>
          <a:xfrm>
            <a:off x="7107049" y="5206815"/>
            <a:ext cx="1034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center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xmlns="" id="{D0001E65-15E6-8341-8364-73C74515B9F4}"/>
              </a:ext>
            </a:extLst>
          </p:cNvPr>
          <p:cNvSpPr txBox="1"/>
          <p:nvPr/>
        </p:nvSpPr>
        <p:spPr>
          <a:xfrm>
            <a:off x="5281287" y="517310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ECAB4BE-D81B-C72D-2EB0-AC767BFD821B}"/>
              </a:ext>
            </a:extLst>
          </p:cNvPr>
          <p:cNvGrpSpPr/>
          <p:nvPr/>
        </p:nvGrpSpPr>
        <p:grpSpPr>
          <a:xfrm>
            <a:off x="7806939" y="1214719"/>
            <a:ext cx="2508101" cy="5201772"/>
            <a:chOff x="7768839" y="643219"/>
            <a:chExt cx="2508101" cy="52017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D3DE35B-0132-BFFE-BCD7-4E2E0FB6D267}"/>
                </a:ext>
              </a:extLst>
            </p:cNvPr>
            <p:cNvGrpSpPr/>
            <p:nvPr/>
          </p:nvGrpSpPr>
          <p:grpSpPr>
            <a:xfrm>
              <a:off x="9284637" y="1127313"/>
              <a:ext cx="992303" cy="4324766"/>
              <a:chOff x="9163613" y="1019736"/>
              <a:chExt cx="992303" cy="432476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977791A4-DBFA-1585-373F-48A3B21D1ED1}"/>
                  </a:ext>
                </a:extLst>
              </p:cNvPr>
              <p:cNvSpPr txBox="1"/>
              <p:nvPr/>
            </p:nvSpPr>
            <p:spPr>
              <a:xfrm>
                <a:off x="9163613" y="1019736"/>
                <a:ext cx="635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A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eBGP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8B5FF21D-C88A-2477-81C3-D65B6277C786}"/>
                  </a:ext>
                </a:extLst>
              </p:cNvPr>
              <p:cNvSpPr txBox="1"/>
              <p:nvPr/>
            </p:nvSpPr>
            <p:spPr>
              <a:xfrm>
                <a:off x="9216840" y="2205878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rgbClr val="0000A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iBGP</a:t>
                </a:r>
              </a:p>
              <a:p>
                <a:r>
                  <a:rPr lang="en-US" sz="1600" dirty="0">
                    <a:solidFill>
                      <a:srgbClr val="0000A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IS-IS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E34AAC4B-694C-0163-5797-CC43132CB7BF}"/>
                  </a:ext>
                </a:extLst>
              </p:cNvPr>
              <p:cNvSpPr txBox="1"/>
              <p:nvPr/>
            </p:nvSpPr>
            <p:spPr>
              <a:xfrm>
                <a:off x="9264996" y="3441607"/>
                <a:ext cx="5380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A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IS-IS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DB4EE575-C644-B21F-D311-C26C00D58946}"/>
                  </a:ext>
                </a:extLst>
              </p:cNvPr>
              <p:cNvSpPr txBox="1"/>
              <p:nvPr/>
            </p:nvSpPr>
            <p:spPr>
              <a:xfrm>
                <a:off x="9243807" y="5005948"/>
                <a:ext cx="9121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A8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Ethernet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2239F98-5F17-88BE-261C-5B45C3893A94}"/>
                </a:ext>
              </a:extLst>
            </p:cNvPr>
            <p:cNvSpPr txBox="1"/>
            <p:nvPr/>
          </p:nvSpPr>
          <p:spPr>
            <a:xfrm>
              <a:off x="8538816" y="5096435"/>
              <a:ext cx="878959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layer-2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switching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4603CCD-7624-BEE1-FA57-B36DF8DEF38D}"/>
                </a:ext>
              </a:extLst>
            </p:cNvPr>
            <p:cNvSpPr txBox="1"/>
            <p:nvPr/>
          </p:nvSpPr>
          <p:spPr>
            <a:xfrm>
              <a:off x="8361409" y="2976282"/>
              <a:ext cx="1141531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intra-domain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routing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78B4C61-85A0-0866-DEB9-864E5F387F83}"/>
                </a:ext>
              </a:extLst>
            </p:cNvPr>
            <p:cNvSpPr txBox="1"/>
            <p:nvPr/>
          </p:nvSpPr>
          <p:spPr>
            <a:xfrm>
              <a:off x="7768839" y="1555376"/>
              <a:ext cx="1128001" cy="441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inter-domain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routing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607E3590-67CD-B9E2-27E9-8E18752728DF}"/>
                </a:ext>
              </a:extLst>
            </p:cNvPr>
            <p:cNvCxnSpPr>
              <a:cxnSpLocks/>
            </p:cNvCxnSpPr>
            <p:nvPr/>
          </p:nvCxnSpPr>
          <p:spPr>
            <a:xfrm>
              <a:off x="8310282" y="1990165"/>
              <a:ext cx="0" cy="10488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E1240D7C-F253-D603-7DCE-9D32EB0051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7871" y="793376"/>
              <a:ext cx="0" cy="739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52154B8D-3A06-F8A8-9295-029A099E8E1E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8924365" y="1846730"/>
              <a:ext cx="7810" cy="1129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F39CA9CD-52BF-1F85-E85C-753A47D5EEE9}"/>
                </a:ext>
              </a:extLst>
            </p:cNvPr>
            <p:cNvCxnSpPr>
              <a:cxnSpLocks/>
            </p:cNvCxnSpPr>
            <p:nvPr/>
          </p:nvCxnSpPr>
          <p:spPr>
            <a:xfrm>
              <a:off x="8950104" y="3397624"/>
              <a:ext cx="0" cy="1120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BD2DA447-CAAD-CEBF-0882-1E656412C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259" y="4616824"/>
              <a:ext cx="0" cy="4661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27DDF56D-6588-4967-E8AE-97B03A01FE4A}"/>
                </a:ext>
              </a:extLst>
            </p:cNvPr>
            <p:cNvCxnSpPr>
              <a:cxnSpLocks/>
            </p:cNvCxnSpPr>
            <p:nvPr/>
          </p:nvCxnSpPr>
          <p:spPr>
            <a:xfrm>
              <a:off x="8955741" y="5459506"/>
              <a:ext cx="0" cy="3854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082ED9D-D055-FFBC-48DD-322AE43FC01E}"/>
                </a:ext>
              </a:extLst>
            </p:cNvPr>
            <p:cNvSpPr txBox="1"/>
            <p:nvPr/>
          </p:nvSpPr>
          <p:spPr>
            <a:xfrm>
              <a:off x="9136716" y="643219"/>
              <a:ext cx="1058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Protocols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C31A64B6-152C-1F0F-88A4-A8A634F8BBE1}"/>
              </a:ext>
            </a:extLst>
          </p:cNvPr>
          <p:cNvGrpSpPr/>
          <p:nvPr/>
        </p:nvGrpSpPr>
        <p:grpSpPr>
          <a:xfrm>
            <a:off x="10313335" y="1227048"/>
            <a:ext cx="1758748" cy="4777202"/>
            <a:chOff x="10597964" y="776571"/>
            <a:chExt cx="1758748" cy="47772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A9945D61-4768-D3E6-B97F-408EFC69AD7D}"/>
                </a:ext>
              </a:extLst>
            </p:cNvPr>
            <p:cNvSpPr txBox="1"/>
            <p:nvPr/>
          </p:nvSpPr>
          <p:spPr>
            <a:xfrm>
              <a:off x="10597964" y="776571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Link Speeds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DC72C9F3-F005-CF91-EEFF-26B9D278931D}"/>
                </a:ext>
              </a:extLst>
            </p:cNvPr>
            <p:cNvSpPr txBox="1"/>
            <p:nvPr/>
          </p:nvSpPr>
          <p:spPr>
            <a:xfrm>
              <a:off x="10884834" y="1194548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10G; </a:t>
              </a:r>
            </a:p>
            <a:p>
              <a:r>
                <a:rPr lang="en-US" sz="1600" dirty="0"/>
                <a:t>100G pending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6084F924-D674-FD16-08C9-0D0C5672E35F}"/>
                </a:ext>
              </a:extLst>
            </p:cNvPr>
            <p:cNvSpPr txBox="1"/>
            <p:nvPr/>
          </p:nvSpPr>
          <p:spPr>
            <a:xfrm>
              <a:off x="10916210" y="2543737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40G &amp; 100G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F757FD7-EA32-C88F-2AF8-0A8982C950BE}"/>
                </a:ext>
              </a:extLst>
            </p:cNvPr>
            <p:cNvSpPr txBox="1"/>
            <p:nvPr/>
          </p:nvSpPr>
          <p:spPr>
            <a:xfrm>
              <a:off x="10920692" y="3664325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40G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6531869F-9F29-85CB-5012-9EB52F7370D0}"/>
                </a:ext>
              </a:extLst>
            </p:cNvPr>
            <p:cNvSpPr txBox="1"/>
            <p:nvPr/>
          </p:nvSpPr>
          <p:spPr>
            <a:xfrm>
              <a:off x="11019304" y="5215219"/>
              <a:ext cx="1098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10G &amp; 1G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Switches vs. routers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3">
            <a:extLst>
              <a:ext uri="{FF2B5EF4-FFF2-40B4-BE49-F238E27FC236}">
                <a16:creationId xmlns:a16="http://schemas.microsoft.com/office/drawing/2014/main" xmlns="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xmlns="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xmlns="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xmlns="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xmlns="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xmlns="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xmlns="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xmlns="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xmlns="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xmlns="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xmlns="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xmlns="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xmlns="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xmlns="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xmlns="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xmlns="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xmlns="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xmlns="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xmlns="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xmlns="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xmlns="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xmlns="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xmlns="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xmlns="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xmlns="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xmlns="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xmlns="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xmlns="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xmlns="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xmlns="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xmlns="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xmlns="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xmlns="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xmlns="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xmlns="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xmlns="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xmlns="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xmlns="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xmlns="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xmlns="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xmlns="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xmlns="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xmlns="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xmlns="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xmlns="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xmlns="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xmlns="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xmlns="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xmlns="" id="{C80E33CF-F2F1-8845-97F1-802F89D5CB8B}"/>
              </a:ext>
            </a:extLst>
          </p:cNvPr>
          <p:cNvSpPr txBox="1">
            <a:spLocks/>
          </p:cNvSpPr>
          <p:nvPr/>
        </p:nvSpPr>
        <p:spPr>
          <a:xfrm>
            <a:off x="11274305" y="6462404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6-</a:t>
            </a:r>
            <a:fld id="{8E8C6E93-DF5B-BC4B-80F9-500DED1EE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xmlns="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xmlns="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xmlns="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xmlns="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xmlns="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xmlns="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xmlns="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xmlns="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xmlns="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xmlns="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xmlns="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xmlns="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xmlns="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xmlns="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xmlns="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are store-and-forward: 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 devices (examine network-layer headers)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xmlns="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57455" y="3613887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have forwarding tables: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routers: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tables using routing algorithms, IP addresses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forwarding table using flooding, learning, MAC addresses </a:t>
            </a:r>
          </a:p>
        </p:txBody>
      </p: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 smtClean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 smtClean="0">
                <a:ea typeface="ＭＳ Ｐゴシック" panose="020B0600070205080204" pitchFamily="34" charset="-128"/>
                <a:cs typeface="Arial" panose="020B0604020202020204" pitchFamily="34" charset="0"/>
              </a:rPr>
              <a:t>data 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xmlns="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977152" y="1293906"/>
            <a:ext cx="10210800" cy="197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3200" dirty="0"/>
              <a:t>10’s to 100’s of thousands of hosts, often closely coupled, in close proximity: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e-business (e.g. Amazon)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content-servers (e.g., YouTube, Akamai, Apple, Microsoft)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search engines, data mining (e.g., Google)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xmlns="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8773"/>
            <a:ext cx="5772243" cy="305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SzPct val="100000"/>
              <a:buNone/>
              <a:defRPr/>
            </a:pPr>
            <a:r>
              <a:rPr lang="en-US" sz="3200" i="0" dirty="0">
                <a:cs typeface="+mn-cs"/>
              </a:rPr>
              <a:t>challenges:</a:t>
            </a: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multiple applications, each serving massive numbers of clients </a:t>
            </a:r>
          </a:p>
          <a:p>
            <a:pPr marL="466725" lvl="1" indent="-280988">
              <a:defRPr/>
            </a:pPr>
            <a:r>
              <a:rPr lang="en-US" sz="2800" dirty="0"/>
              <a:t>reliability</a:t>
            </a:r>
            <a:endParaRPr lang="en-US" sz="2800" i="0" dirty="0">
              <a:cs typeface="+mn-cs"/>
            </a:endParaRP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xmlns="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79" y="3303307"/>
            <a:ext cx="3527425" cy="25225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xmlns="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035" y="5924644"/>
            <a:ext cx="479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0" dirty="0">
                <a:latin typeface="Arial" charset="0"/>
                <a:cs typeface="Arial" charset="0"/>
              </a:rPr>
              <a:t>Inside a 40-ft Microsoft container, Chicago data center</a:t>
            </a:r>
          </a:p>
        </p:txBody>
      </p:sp>
    </p:spTree>
    <p:extLst>
      <p:ext uri="{BB962C8B-B14F-4D97-AF65-F5344CB8AC3E}">
        <p14:creationId xmlns:p14="http://schemas.microsoft.com/office/powerpoint/2010/main" val="16775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xmlns="" id="{C01B87A7-7127-F442-AE4E-E3462A230005}"/>
              </a:ext>
            </a:extLst>
          </p:cNvPr>
          <p:cNvGrpSpPr/>
          <p:nvPr/>
        </p:nvGrpSpPr>
        <p:grpSpPr>
          <a:xfrm>
            <a:off x="1479177" y="1790700"/>
            <a:ext cx="5700821" cy="1085176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xmlns="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xmlns="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xmlns="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xmlns="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xmlns="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xmlns="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xmlns="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xmlns="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19F489-33B2-3749-BFA1-4C8997D87B0C}"/>
              </a:ext>
            </a:extLst>
          </p:cNvPr>
          <p:cNvSpPr txBox="1"/>
          <p:nvPr/>
        </p:nvSpPr>
        <p:spPr bwMode="auto">
          <a:xfrm>
            <a:off x="8168548" y="5355232"/>
            <a:ext cx="3482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Server racks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FB15393-9320-AD40-A920-9F6F10E726A5}"/>
              </a:ext>
            </a:extLst>
          </p:cNvPr>
          <p:cNvSpPr txBox="1"/>
          <p:nvPr/>
        </p:nvSpPr>
        <p:spPr bwMode="auto">
          <a:xfrm>
            <a:off x="8085439" y="4357127"/>
            <a:ext cx="3774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Top of Rack (TOR) switch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one per rack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100G-400G Ethernet to blades      </a:t>
            </a:r>
            <a:endParaRPr lang="en-US" sz="2000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xmlns="" id="{053E7DEC-F98A-0E4C-BFF7-FD0AB93149B1}"/>
              </a:ext>
            </a:extLst>
          </p:cNvPr>
          <p:cNvSpPr txBox="1"/>
          <p:nvPr/>
        </p:nvSpPr>
        <p:spPr bwMode="auto">
          <a:xfrm>
            <a:off x="8130262" y="3460657"/>
            <a:ext cx="3774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Tier-2 switches</a:t>
            </a: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latin typeface="Calibri"/>
              </a:rPr>
              <a:t>connecting to  ~16 TORs below</a:t>
            </a:r>
            <a:endParaRPr lang="en-US" sz="2000" i="0" dirty="0">
              <a:latin typeface="Calibri"/>
            </a:endParaRP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xmlns="" id="{13DE82CA-DD22-694A-A97F-01C7E541FE0C}"/>
              </a:ext>
            </a:extLst>
          </p:cNvPr>
          <p:cNvGrpSpPr/>
          <p:nvPr/>
        </p:nvGrpSpPr>
        <p:grpSpPr>
          <a:xfrm>
            <a:off x="7582180" y="4489205"/>
            <a:ext cx="267360" cy="997195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xmlns="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xmlns="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xmlns="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xmlns="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xmlns="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xmlns="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xmlns="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xmlns="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xmlns="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xmlns="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xmlns="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xmlns="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xmlns="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xmlns="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xmlns="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xmlns="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xmlns="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xmlns="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xmlns="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xmlns="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xmlns="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xmlns="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xmlns="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xmlns="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xmlns="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xmlns="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xmlns="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xmlns="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xmlns="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xmlns="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xmlns="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xmlns="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xmlns="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xmlns="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xmlns="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xmlns="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xmlns="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xmlns="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xmlns="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xmlns="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xmlns="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xmlns="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xmlns="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xmlns="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xmlns="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xmlns="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xmlns="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xmlns="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xmlns="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xmlns="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xmlns="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xmlns="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xmlns="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xmlns="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xmlns="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xmlns="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xmlns="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xmlns="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xmlns="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xmlns="" id="{56F9EA7E-1CB4-2249-A692-78BBE6E06911}"/>
              </a:ext>
            </a:extLst>
          </p:cNvPr>
          <p:cNvGrpSpPr/>
          <p:nvPr/>
        </p:nvGrpSpPr>
        <p:grpSpPr>
          <a:xfrm>
            <a:off x="5974431" y="3377682"/>
            <a:ext cx="1055390" cy="275739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xmlns="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xmlns="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xmlns="" id="{F5B82866-056E-E94D-A772-F82AE1F53EE6}"/>
              </a:ext>
            </a:extLst>
          </p:cNvPr>
          <p:cNvGrpSpPr/>
          <p:nvPr/>
        </p:nvGrpSpPr>
        <p:grpSpPr>
          <a:xfrm flipV="1">
            <a:off x="5989981" y="3036336"/>
            <a:ext cx="1055390" cy="275739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xmlns="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xmlns="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xmlns="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xmlns="" id="{0DEFFD4D-EE42-5F4B-99FB-3A86AB6707C8}"/>
              </a:ext>
            </a:extLst>
          </p:cNvPr>
          <p:cNvGrpSpPr/>
          <p:nvPr/>
        </p:nvGrpSpPr>
        <p:grpSpPr>
          <a:xfrm>
            <a:off x="6657747" y="2537293"/>
            <a:ext cx="5251865" cy="1075110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xmlns="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xmlns="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xmlns="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xmlns="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xmlns="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xmlns="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xmlns="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xmlns="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xmlns="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5" y="2537293"/>
              <a:ext cx="37748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latin typeface="Calibri"/>
                </a:rPr>
                <a:t>connecting to  ~16 T-2s below</a:t>
              </a:r>
              <a:endParaRPr lang="en-US" sz="2000" i="0" dirty="0">
                <a:latin typeface="Calibri"/>
              </a:endParaRP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xmlns="" id="{E6DDCFFF-CBB8-924D-9B40-87D5C47FE2A4}"/>
              </a:ext>
            </a:extLst>
          </p:cNvPr>
          <p:cNvGrpSpPr/>
          <p:nvPr/>
        </p:nvGrpSpPr>
        <p:grpSpPr>
          <a:xfrm>
            <a:off x="3209365" y="1435878"/>
            <a:ext cx="8735897" cy="769441"/>
            <a:chOff x="3209365" y="1435878"/>
            <a:chExt cx="8735897" cy="76944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xmlns="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xmlns="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xmlns="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xmlns="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xmlns="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xmlns="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xmlns="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xmlns="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xmlns="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xmlns="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xmlns="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xmlns="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xmlns="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xmlns="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xmlns="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xmlns="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xmlns="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52914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Border routers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connections outside datacenter</a:t>
              </a:r>
              <a:endPara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xmlns="" id="{C1D35D5A-ADF5-4F40-AB13-78CC979830DB}"/>
              </a:ext>
            </a:extLst>
          </p:cNvPr>
          <p:cNvGrpSpPr/>
          <p:nvPr/>
        </p:nvGrpSpPr>
        <p:grpSpPr>
          <a:xfrm>
            <a:off x="6424161" y="3564953"/>
            <a:ext cx="1277531" cy="1928756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xmlns="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xmlns="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189906" cy="1928756"/>
              <a:chOff x="6424161" y="3564953"/>
              <a:chExt cx="1189906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xmlns="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xmlns="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xmlns="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5501" cy="1928756"/>
                <a:chOff x="6424161" y="3564953"/>
                <a:chExt cx="1155501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xmlns="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xmlns="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xmlns="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xmlns="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xmlns="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xmlns="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xmlns="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xmlns="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xmlns="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xmlns="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xmlns="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xmlns="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xmlns="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xmlns="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xmlns="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xmlns="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xmlns="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xmlns="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xmlns="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xmlns="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xmlns="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xmlns="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xmlns="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xmlns="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xmlns="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xmlns="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xmlns="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xmlns="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xmlns="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xmlns="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xmlns="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xmlns="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xmlns="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xmlns="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xmlns="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xmlns="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xmlns="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xmlns="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xmlns="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xmlns="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xmlns="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xmlns="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xmlns="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xmlns="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xmlns="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xmlns="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xmlns="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xmlns="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xmlns="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xmlns="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xmlns="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xmlns="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xmlns="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xmlns="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xmlns="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xmlns="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xmlns="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xmlns="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xmlns="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xmlns="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xmlns="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xmlns="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xmlns="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xmlns="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xmlns="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xmlns="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xmlns="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xmlns="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xmlns="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xmlns="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xmlns="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xmlns="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xmlns="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xmlns="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xmlns="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xmlns="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xmlns="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xmlns="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xmlns="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xmlns="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xmlns="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xmlns="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xmlns="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xmlns="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xmlns="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xmlns="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xmlns="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xmlns="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xmlns="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xmlns="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xmlns="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xmlns="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xmlns="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xmlns="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xmlns="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xmlns="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xmlns="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xmlns="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xmlns="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xmlns="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xmlns="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xmlns="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xmlns="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xmlns="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xmlns="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xmlns="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xmlns="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xmlns="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xmlns="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xmlns="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xmlns="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xmlns="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xmlns="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xmlns="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xmlns="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xmlns="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xmlns="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xmlns="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xmlns="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xmlns="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xmlns="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xmlns="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xmlns="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xmlns="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xmlns="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xmlns="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xmlns="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xmlns="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xmlns="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xmlns="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xmlns="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xmlns="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xmlns="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xmlns="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xmlns="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xmlns="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xmlns="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xmlns="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xmlns="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xmlns="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xmlns="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xmlns="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xmlns="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xmlns="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xmlns="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xmlns="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xmlns="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xmlns="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xmlns="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xmlns="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xmlns="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xmlns="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xmlns="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xmlns="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xmlns="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xmlns="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xmlns="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xmlns="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xmlns="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xmlns="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xmlns="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xmlns="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xmlns="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xmlns="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xmlns="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xmlns="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xmlns="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xmlns="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xmlns="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xmlns="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xmlns="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xmlns="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xmlns="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xmlns="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xmlns="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xmlns="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xmlns="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xmlns="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xmlns="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xmlns="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xmlns="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xmlns="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xmlns="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xmlns="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xmlns="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xmlns="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xmlns="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xmlns="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xmlns="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xmlns="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xmlns="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xmlns="" id="{EE8E1037-DFF3-0E40-92F8-FFB4BCCF06C9}"/>
              </a:ext>
            </a:extLst>
          </p:cNvPr>
          <p:cNvGrpSpPr/>
          <p:nvPr/>
        </p:nvGrpSpPr>
        <p:grpSpPr>
          <a:xfrm>
            <a:off x="1017496" y="2600174"/>
            <a:ext cx="4405604" cy="990932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xmlns="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xmlns="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xmlns="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xmlns="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xmlns="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xmlns="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xmlns="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xmlns="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xmlns="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xmlns="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xmlns="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xmlns="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xmlns="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xmlns="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xmlns="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xmlns="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xmlns="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xmlns="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xmlns="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xmlns="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xmlns="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xmlns="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xmlns="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xmlns="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xmlns="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xmlns="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xmlns="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xmlns="" id="{CABD8F81-519A-104B-88A2-4B682A9DE096}"/>
              </a:ext>
            </a:extLst>
          </p:cNvPr>
          <p:cNvGrpSpPr/>
          <p:nvPr/>
        </p:nvGrpSpPr>
        <p:grpSpPr>
          <a:xfrm>
            <a:off x="628478" y="3550503"/>
            <a:ext cx="4630262" cy="1935897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xmlns="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xmlns="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xmlns="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xmlns="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xmlns="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xmlns="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xmlns="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xmlns="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xmlns="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xmlns="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xmlns="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xmlns="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xmlns="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xmlns="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xmlns="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xmlns="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xmlns="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xmlns="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xmlns="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xmlns="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xmlns="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xmlns="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xmlns="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xmlns="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xmlns="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xmlns="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xmlns="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xmlns="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xmlns="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xmlns="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xmlns="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xmlns="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xmlns="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xmlns="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xmlns="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xmlns="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xmlns="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xmlns="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xmlns="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xmlns="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xmlns="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xmlns="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xmlns="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xmlns="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xmlns="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xmlns="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xmlns="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xmlns="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xmlns="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xmlns="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xmlns="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xmlns="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xmlns="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xmlns="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xmlns="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xmlns="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xmlns="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xmlns="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xmlns="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xmlns="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xmlns="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xmlns="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xmlns="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xmlns="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xmlns="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xmlns="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xmlns="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xmlns="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xmlns="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xmlns="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xmlns="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xmlns="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xmlns="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xmlns="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xmlns="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xmlns="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xmlns="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xmlns="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xmlns="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xmlns="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xmlns="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xmlns="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xmlns="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xmlns="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xmlns="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xmlns="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xmlns="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xmlns="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xmlns="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xmlns="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xmlns="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xmlns="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xmlns="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xmlns="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xmlns="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xmlns="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xmlns="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xmlns="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xmlns="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xmlns="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xmlns="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xmlns="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xmlns="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xmlns="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xmlns="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xmlns="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xmlns="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xmlns="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xmlns="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xmlns="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xmlns="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xmlns="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xmlns="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xmlns="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xmlns="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xmlns="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xmlns="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xmlns="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xmlns="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xmlns="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xmlns="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xmlns="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xmlns="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xmlns="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xmlns="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xmlns="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xmlns="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xmlns="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xmlns="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xmlns="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xmlns="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xmlns="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xmlns="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xmlns="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xmlns="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xmlns="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xmlns="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xmlns="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xmlns="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xmlns="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xmlns="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xmlns="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xmlns="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xmlns="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xmlns="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xmlns="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xmlns="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xmlns="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xmlns="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xmlns="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xmlns="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xmlns="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xmlns="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xmlns="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xmlns="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xmlns="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xmlns="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xmlns="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xmlns="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xmlns="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xmlns="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xmlns="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xmlns="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xmlns="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xmlns="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xmlns="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xmlns="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xmlns="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xmlns="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xmlns="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xmlns="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xmlns="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xmlns="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xmlns="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xmlns="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xmlns="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xmlns="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xmlns="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xmlns="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xmlns="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xmlns="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xmlns="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xmlns="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xmlns="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xmlns="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xmlns="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xmlns="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xmlns="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xmlns="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xmlns="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xmlns="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xmlns="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xmlns="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xmlns="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xmlns="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xmlns="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xmlns="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xmlns="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xmlns="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xmlns="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xmlns="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xmlns="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xmlns="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xmlns="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xmlns="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xmlns="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xmlns="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xmlns="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xmlns="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xmlns="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xmlns="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xmlns="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xmlns="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xmlns="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xmlns="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xmlns="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xmlns="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xmlns="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xmlns="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xmlns="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xmlns="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xmlns="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xmlns="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xmlns="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xmlns="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xmlns="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xmlns="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xmlns="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xmlns="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xmlns="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xmlns="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xmlns="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xmlns="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xmlns="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xmlns="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xmlns="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xmlns="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xmlns="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xmlns="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xmlns="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xmlns="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xmlns="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xmlns="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xmlns="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xmlns="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xmlns="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xmlns="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xmlns="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xmlns="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xmlns="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xmlns="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xmlns="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xmlns="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xmlns="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xmlns="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xmlns="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xmlns="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xmlns="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xmlns="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xmlns="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xmlns="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xmlns="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xmlns="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xmlns="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xmlns="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xmlns="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xmlns="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xmlns="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xmlns="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xmlns="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xmlns="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xmlns="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xmlns="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xmlns="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xmlns="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xmlns="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xmlns="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xmlns="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xmlns="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xmlns="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xmlns="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xmlns="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xmlns="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xmlns="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xmlns="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xmlns="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xmlns="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xmlns="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xmlns="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xmlns="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xmlns="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xmlns="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xmlns="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xmlns="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xmlns="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xmlns="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xmlns="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xmlns="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xmlns="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xmlns="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xmlns="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xmlns="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xmlns="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xmlns="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xmlns="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xmlns="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xmlns="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xmlns="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xmlns="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xmlns="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xmlns="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xmlns="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xmlns="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xmlns="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xmlns="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xmlns="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xmlns="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xmlns="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xmlns="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xmlns="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xmlns="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xmlns="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xmlns="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xmlns="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xmlns="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xmlns="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xmlns="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xmlns="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xmlns="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xmlns="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xmlns="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xmlns="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xmlns="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xmlns="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xmlns="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xmlns="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xmlns="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xmlns="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xmlns="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xmlns="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xmlns="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xmlns="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xmlns="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xmlns="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xmlns="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xmlns="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xmlns="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xmlns="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xmlns="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xmlns="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xmlns="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xmlns="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xmlns="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xmlns="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xmlns="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xmlns="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xmlns="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xmlns="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xmlns="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xmlns="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xmlns="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xmlns="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xmlns="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xmlns="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xmlns="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xmlns="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xmlns="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xmlns="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xmlns="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xmlns="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xmlns="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xmlns="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xmlns="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xmlns="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xmlns="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xmlns="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xmlns="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xmlns="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xmlns="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xmlns="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xmlns="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xmlns="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xmlns="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xmlns="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xmlns="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xmlns="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xmlns="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xmlns="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xmlns="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xmlns="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xmlns="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xmlns="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xmlns="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xmlns="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xmlns="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xmlns="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xmlns="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xmlns="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xmlns="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xmlns="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xmlns="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xmlns="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xmlns="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xmlns="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xmlns="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xmlns="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xmlns="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xmlns="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xmlns="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xmlns="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xmlns="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xmlns="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xmlns="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xmlns="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xmlns="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xmlns="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xmlns="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xmlns="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xmlns="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xmlns="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xmlns="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xmlns="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xmlns="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xmlns="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xmlns="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xmlns="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xmlns="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xmlns="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xmlns="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xmlns="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xmlns="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xmlns="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xmlns="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xmlns="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xmlns="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xmlns="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xmlns="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xmlns="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xmlns="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xmlns="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xmlns="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xmlns="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xmlns="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xmlns="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xmlns="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xmlns="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xmlns="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xmlns="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xmlns="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xmlns="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xmlns="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xmlns="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xmlns="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xmlns="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xmlns="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xmlns="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xmlns="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xmlns="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xmlns="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xmlns="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xmlns="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xmlns="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xmlns="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xmlns="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xmlns="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xmlns="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xmlns="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xmlns="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xmlns="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xmlns="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xmlns="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xmlns="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xmlns="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xmlns="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xmlns="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xmlns="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xmlns="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xmlns="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xmlns="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xmlns="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xmlns="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xmlns="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xmlns="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xmlns="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xmlns="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xmlns="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xmlns="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xmlns="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xmlns="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xmlns="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xmlns="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xmlns="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xmlns="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xmlns="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xmlns="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xmlns="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xmlns="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xmlns="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xmlns="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xmlns="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xmlns="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xmlns="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xmlns="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xmlns="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xmlns="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xmlns="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xmlns="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xmlns="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xmlns="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xmlns="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xmlns="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xmlns="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xmlns="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xmlns="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xmlns="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xmlns="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xmlns="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xmlns="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xmlns="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xmlns="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xmlns="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xmlns="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xmlns="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xmlns="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xmlns="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xmlns="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xmlns="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xmlns="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xmlns="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xmlns="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xmlns="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xmlns="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xmlns="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xmlns="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xmlns="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xmlns="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xmlns="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xmlns="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xmlns="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xmlns="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xmlns="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xmlns="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xmlns="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xmlns="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xmlns="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xmlns="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xmlns="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xmlns="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xmlns="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xmlns="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xmlns="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xmlns="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xmlns="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xmlns="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xmlns="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xmlns="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xmlns="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xmlns="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xmlns="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xmlns="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xmlns="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xmlns="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xmlns="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xmlns="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xmlns="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xmlns="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xmlns="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xmlns="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xmlns="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xmlns="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xmlns="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xmlns="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xmlns="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xmlns="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xmlns="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xmlns="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xmlns="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xmlns="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xmlns="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xmlns="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xmlns="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xmlns="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xmlns="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xmlns="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xmlns="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xmlns="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xmlns="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xmlns="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xmlns="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xmlns="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xmlns="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xmlns="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xmlns="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xmlns="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xmlns="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xmlns="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xmlns="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xmlns="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xmlns="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xmlns="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xmlns="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xmlns="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xmlns="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xmlns="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xmlns="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xmlns="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xmlns="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xmlns="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xmlns="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xmlns="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xmlns="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xmlns="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xmlns="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xmlns="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xmlns="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xmlns="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xmlns="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xmlns="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xmlns="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xmlns="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xmlns="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xmlns="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xmlns="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xmlns="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xmlns="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xmlns="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xmlns="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xmlns="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xmlns="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xmlns="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xmlns="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xmlns="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xmlns="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xmlns="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xmlns="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xmlns="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xmlns="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xmlns="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xmlns="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xmlns="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xmlns="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xmlns="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xmlns="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xmlns="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xmlns="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xmlns="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xmlns="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xmlns="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xmlns="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xmlns="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xmlns="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xmlns="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xmlns="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xmlns="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xmlns="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xmlns="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xmlns="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xmlns="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xmlns="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xmlns="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xmlns="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xmlns="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xmlns="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xmlns="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xmlns="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xmlns="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xmlns="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xmlns="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xmlns="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xmlns="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xmlns="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xmlns="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xmlns="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xmlns="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xmlns="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xmlns="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xmlns="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xmlns="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xmlns="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xmlns="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xmlns="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xmlns="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xmlns="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xmlns="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xmlns="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xmlns="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xmlns="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xmlns="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xmlns="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xmlns="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xmlns="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xmlns="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xmlns="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xmlns="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xmlns="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xmlns="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xmlns="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xmlns="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xmlns="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xmlns="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xmlns="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xmlns="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xmlns="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xmlns="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xmlns="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xmlns="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xmlns="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xmlns="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xmlns="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xmlns="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xmlns="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xmlns="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xmlns="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xmlns="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xmlns="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xmlns="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xmlns="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xmlns="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xmlns="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xmlns="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xmlns="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xmlns="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xmlns="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xmlns="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xmlns="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xmlns="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xmlns="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xmlns="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xmlns="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xmlns="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xmlns="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xmlns="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xmlns="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xmlns="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xmlns="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xmlns="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xmlns="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xmlns="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xmlns="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xmlns="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xmlns="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xmlns="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xmlns="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xmlns="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xmlns="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xmlns="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xmlns="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xmlns="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xmlns="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xmlns="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xmlns="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xmlns="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xmlns="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xmlns="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xmlns="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xmlns="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xmlns="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xmlns="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xmlns="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xmlns="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xmlns="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xmlns="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xmlns="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xmlns="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xmlns="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43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32-bit IP address: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network-layer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address for interface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layer 3 (network layer) forwarding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e.g.: 128.119.40.136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402170"/>
            <a:ext cx="10903227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(or LAN or physical or Ethernet) address: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“locally” to get frame from one interface to another physically-connected interface (same subnet, in IP-addressing sense)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48-bit MAC address (for most LANs) burned in NIC ROM, also sometimes software settable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xmlns="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hexadecimal (base 16) notation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(each “numeral” 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xmlns="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xmlns="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e.g.: 1A-2F-BB-76-09-AD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multipath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C676C6C-99D3-E94F-8614-CFFFFFFF6668}"/>
              </a:ext>
            </a:extLst>
          </p:cNvPr>
          <p:cNvGrpSpPr/>
          <p:nvPr/>
        </p:nvGrpSpPr>
        <p:grpSpPr>
          <a:xfrm>
            <a:off x="1358152" y="2378040"/>
            <a:ext cx="9601201" cy="4184782"/>
            <a:chOff x="1344706" y="2006080"/>
            <a:chExt cx="6858000" cy="2801542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xmlns="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xmlns="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xmlns="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xmlns="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xmlns="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xmlns="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xmlns="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xmlns="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xmlns="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xmlns="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xmlns="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xmlns="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xmlns="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xmlns="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xmlns="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xmlns="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xmlns="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xmlns="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xmlns="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xmlns="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xmlns="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xmlns="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xmlns="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xmlns="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xmlns="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xmlns="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xmlns="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xmlns="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xmlns="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xmlns="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xmlns="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xmlns="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xmlns="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xmlns="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xmlns="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xmlns="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xmlns="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xmlns="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xmlns="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xmlns="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xmlns="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xmlns="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xmlns="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xmlns="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xmlns="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xmlns="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xmlns="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xmlns="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xmlns="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xmlns="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0906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</a:t>
              </a:r>
              <a:r>
                <a:rPr lang="en-US" sz="2400" dirty="0">
                  <a:solidFill>
                    <a:srgbClr val="C00000"/>
                  </a:solidFill>
                </a:rPr>
                <a:t>disjoint</a:t>
              </a:r>
              <a:r>
                <a:rPr lang="en-US" sz="2400" dirty="0"/>
                <a:t> paths highlighted between racks 1 and 11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xmlns="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xmlns="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xmlns="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91" y="1287837"/>
            <a:ext cx="11256309" cy="17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 eaLnBrk="1" hangingPunct="1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i="0" dirty="0">
                <a:latin typeface="+mn-lt"/>
              </a:rPr>
              <a:t>rich interconnection among switches, racks: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increased throughput between racks (multiple routing paths possible)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increased reliability via redundancy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>
              <a:latin typeface="Gill Sans MT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xmlns="" id="{57E8F571-F3FB-C247-B74D-9BEAF145DC4B}"/>
              </a:ext>
            </a:extLst>
          </p:cNvPr>
          <p:cNvGrpSpPr/>
          <p:nvPr/>
        </p:nvGrpSpPr>
        <p:grpSpPr>
          <a:xfrm>
            <a:off x="2334159" y="2821994"/>
            <a:ext cx="610209" cy="3464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xmlns="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xmlns="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xmlns="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xmlns="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xmlns="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xmlns="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xmlns="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xmlns="" id="{A0D6F02E-F3A3-CF46-9C9A-076CC1EF6761}"/>
              </a:ext>
            </a:extLst>
          </p:cNvPr>
          <p:cNvGrpSpPr/>
          <p:nvPr/>
        </p:nvGrpSpPr>
        <p:grpSpPr>
          <a:xfrm>
            <a:off x="4287927" y="2823518"/>
            <a:ext cx="610209" cy="3464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xmlns="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xmlns="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xmlns="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xmlns="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xmlns="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xmlns="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xmlns="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xmlns="" id="{9C8431BF-F28F-6543-AF5F-74DBBFFBD47F}"/>
              </a:ext>
            </a:extLst>
          </p:cNvPr>
          <p:cNvGrpSpPr/>
          <p:nvPr/>
        </p:nvGrpSpPr>
        <p:grpSpPr>
          <a:xfrm>
            <a:off x="6241695" y="2825042"/>
            <a:ext cx="610209" cy="3464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xmlns="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xmlns="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xmlns="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xmlns="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xmlns="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xmlns="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xmlns="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xmlns="" id="{D6FF15E2-421D-7F4F-8808-713CF0AA7E84}"/>
              </a:ext>
            </a:extLst>
          </p:cNvPr>
          <p:cNvGrpSpPr/>
          <p:nvPr/>
        </p:nvGrpSpPr>
        <p:grpSpPr>
          <a:xfrm>
            <a:off x="8218323" y="2826566"/>
            <a:ext cx="610209" cy="3464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xmlns="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xmlns="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xmlns="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xmlns="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xmlns="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xmlns="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xmlns="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xmlns="" id="{79C7C163-8B71-394F-9EEB-D1F33B457F9E}"/>
              </a:ext>
            </a:extLst>
          </p:cNvPr>
          <p:cNvGrpSpPr/>
          <p:nvPr/>
        </p:nvGrpSpPr>
        <p:grpSpPr>
          <a:xfrm>
            <a:off x="2367687" y="3863340"/>
            <a:ext cx="549249" cy="301752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xmlns="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xmlns="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xmlns="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xmlns="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xmlns="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xmlns="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xmlns="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xmlns="" id="{E82BD4AD-4686-5B45-A010-6E3B958FAB6D}"/>
              </a:ext>
            </a:extLst>
          </p:cNvPr>
          <p:cNvGrpSpPr/>
          <p:nvPr/>
        </p:nvGrpSpPr>
        <p:grpSpPr>
          <a:xfrm>
            <a:off x="4316883" y="3875986"/>
            <a:ext cx="549249" cy="301752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xmlns="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xmlns="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xmlns="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xmlns="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xmlns="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xmlns="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xmlns="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xmlns="" id="{944C7838-0608-3746-A5DA-776C1E1E9AD4}"/>
              </a:ext>
            </a:extLst>
          </p:cNvPr>
          <p:cNvGrpSpPr/>
          <p:nvPr/>
        </p:nvGrpSpPr>
        <p:grpSpPr>
          <a:xfrm>
            <a:off x="6316371" y="3879488"/>
            <a:ext cx="549249" cy="301752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xmlns="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xmlns="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xmlns="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xmlns="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xmlns="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xmlns="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xmlns="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xmlns="" id="{EABC9799-7777-0F4D-AB89-0EC54B5B340D}"/>
              </a:ext>
            </a:extLst>
          </p:cNvPr>
          <p:cNvGrpSpPr/>
          <p:nvPr/>
        </p:nvGrpSpPr>
        <p:grpSpPr>
          <a:xfrm>
            <a:off x="8279283" y="3887562"/>
            <a:ext cx="549249" cy="301752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xmlns="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xmlns="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xmlns="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xmlns="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xmlns="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xmlns="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xmlns="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xmlns="" id="{88A96B8D-F74E-5041-85C9-37AFB4C4D01A}"/>
              </a:ext>
            </a:extLst>
          </p:cNvPr>
          <p:cNvGrpSpPr/>
          <p:nvPr/>
        </p:nvGrpSpPr>
        <p:grpSpPr>
          <a:xfrm>
            <a:off x="1695279" y="4542558"/>
            <a:ext cx="389682" cy="227238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xmlns="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xmlns="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xmlns="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xmlns="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xmlns="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xmlns="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xmlns="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xmlns="" id="{CBB1D598-F9DC-E043-B06B-563F394A39D4}"/>
              </a:ext>
            </a:extLst>
          </p:cNvPr>
          <p:cNvGrpSpPr/>
          <p:nvPr/>
        </p:nvGrpSpPr>
        <p:grpSpPr>
          <a:xfrm>
            <a:off x="2185175" y="4543504"/>
            <a:ext cx="389682" cy="227238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xmlns="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xmlns="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xmlns="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xmlns="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xmlns="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xmlns="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xmlns="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xmlns="" id="{212A0DF9-2896-F247-9AB5-848B5513EB86}"/>
              </a:ext>
            </a:extLst>
          </p:cNvPr>
          <p:cNvGrpSpPr/>
          <p:nvPr/>
        </p:nvGrpSpPr>
        <p:grpSpPr>
          <a:xfrm>
            <a:off x="2678246" y="4544450"/>
            <a:ext cx="389682" cy="227238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xmlns="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xmlns="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xmlns="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xmlns="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xmlns="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xmlns="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xmlns="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xmlns="" id="{CC3B9D25-F1ED-7748-8B42-7E7127FD1385}"/>
              </a:ext>
            </a:extLst>
          </p:cNvPr>
          <p:cNvGrpSpPr/>
          <p:nvPr/>
        </p:nvGrpSpPr>
        <p:grpSpPr>
          <a:xfrm>
            <a:off x="3171317" y="4545396"/>
            <a:ext cx="389682" cy="227238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xmlns="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xmlns="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xmlns="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xmlns="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xmlns="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xmlns="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xmlns="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xmlns="" id="{4E1B6BE6-9F24-B24D-B2FE-F8D26AC7B5CB}"/>
              </a:ext>
            </a:extLst>
          </p:cNvPr>
          <p:cNvGrpSpPr/>
          <p:nvPr/>
        </p:nvGrpSpPr>
        <p:grpSpPr>
          <a:xfrm>
            <a:off x="3664388" y="4546342"/>
            <a:ext cx="389682" cy="227238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xmlns="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xmlns="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xmlns="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xmlns="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xmlns="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xmlns="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xmlns="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xmlns="" id="{483E120D-74EF-9848-8B66-DE0434B4C756}"/>
              </a:ext>
            </a:extLst>
          </p:cNvPr>
          <p:cNvGrpSpPr/>
          <p:nvPr/>
        </p:nvGrpSpPr>
        <p:grpSpPr>
          <a:xfrm>
            <a:off x="4157459" y="4547288"/>
            <a:ext cx="389682" cy="227238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xmlns="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xmlns="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xmlns="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xmlns="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xmlns="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xmlns="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xmlns="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xmlns="" id="{470A79F7-2E6C-2842-9B25-AC6AD7C37003}"/>
              </a:ext>
            </a:extLst>
          </p:cNvPr>
          <p:cNvGrpSpPr/>
          <p:nvPr/>
        </p:nvGrpSpPr>
        <p:grpSpPr>
          <a:xfrm>
            <a:off x="4650530" y="4548234"/>
            <a:ext cx="389682" cy="227238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xmlns="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xmlns="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xmlns="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xmlns="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xmlns="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xmlns="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xmlns="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xmlns="" id="{1D271EC3-4335-5248-BA43-CAD4D9E861DF}"/>
              </a:ext>
            </a:extLst>
          </p:cNvPr>
          <p:cNvGrpSpPr/>
          <p:nvPr/>
        </p:nvGrpSpPr>
        <p:grpSpPr>
          <a:xfrm>
            <a:off x="5143601" y="4549180"/>
            <a:ext cx="389682" cy="227238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xmlns="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xmlns="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xmlns="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xmlns="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xmlns="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xmlns="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xmlns="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xmlns="" id="{579FA61D-6C54-7743-AC35-D4D62E55A867}"/>
              </a:ext>
            </a:extLst>
          </p:cNvPr>
          <p:cNvGrpSpPr/>
          <p:nvPr/>
        </p:nvGrpSpPr>
        <p:grpSpPr>
          <a:xfrm>
            <a:off x="5636672" y="4550126"/>
            <a:ext cx="389682" cy="227238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xmlns="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xmlns="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xmlns="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xmlns="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xmlns="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xmlns="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xmlns="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xmlns="" id="{3017DBC1-7FE1-EC46-84A4-01265CBCFB20}"/>
              </a:ext>
            </a:extLst>
          </p:cNvPr>
          <p:cNvGrpSpPr/>
          <p:nvPr/>
        </p:nvGrpSpPr>
        <p:grpSpPr>
          <a:xfrm>
            <a:off x="6129743" y="4547897"/>
            <a:ext cx="389682" cy="227238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xmlns="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xmlns="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xmlns="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xmlns="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xmlns="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xmlns="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xmlns="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xmlns="" id="{96FEF58B-5103-B948-BCEA-82BEB68EFDAA}"/>
              </a:ext>
            </a:extLst>
          </p:cNvPr>
          <p:cNvGrpSpPr/>
          <p:nvPr/>
        </p:nvGrpSpPr>
        <p:grpSpPr>
          <a:xfrm>
            <a:off x="6622814" y="4545668"/>
            <a:ext cx="389682" cy="227238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xmlns="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xmlns="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xmlns="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xmlns="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xmlns="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xmlns="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xmlns="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xmlns="" id="{5B5F4F1F-F759-CC46-B300-DCC8AB631B07}"/>
              </a:ext>
            </a:extLst>
          </p:cNvPr>
          <p:cNvGrpSpPr/>
          <p:nvPr/>
        </p:nvGrpSpPr>
        <p:grpSpPr>
          <a:xfrm>
            <a:off x="7115885" y="4543439"/>
            <a:ext cx="389682" cy="227238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xmlns="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xmlns="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xmlns="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xmlns="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xmlns="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xmlns="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xmlns="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xmlns="" id="{592DF049-1425-0F4E-AD60-2F3563FBA5A5}"/>
              </a:ext>
            </a:extLst>
          </p:cNvPr>
          <p:cNvGrpSpPr/>
          <p:nvPr/>
        </p:nvGrpSpPr>
        <p:grpSpPr>
          <a:xfrm>
            <a:off x="7608956" y="4541210"/>
            <a:ext cx="389682" cy="227238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xmlns="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xmlns="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xmlns="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xmlns="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xmlns="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xmlns="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xmlns="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xmlns="" id="{BCD53E54-16F5-B24A-97EA-07BD844C6BFD}"/>
              </a:ext>
            </a:extLst>
          </p:cNvPr>
          <p:cNvGrpSpPr/>
          <p:nvPr/>
        </p:nvGrpSpPr>
        <p:grpSpPr>
          <a:xfrm>
            <a:off x="8102027" y="4538981"/>
            <a:ext cx="389682" cy="227238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xmlns="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xmlns="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xmlns="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xmlns="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xmlns="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xmlns="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xmlns="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xmlns="" id="{A5DCEFA2-6E2B-7C4E-9443-095A3E3E5C33}"/>
              </a:ext>
            </a:extLst>
          </p:cNvPr>
          <p:cNvGrpSpPr/>
          <p:nvPr/>
        </p:nvGrpSpPr>
        <p:grpSpPr>
          <a:xfrm>
            <a:off x="8595098" y="4536752"/>
            <a:ext cx="389682" cy="227238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xmlns="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xmlns="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xmlns="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xmlns="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xmlns="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xmlns="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xmlns="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xmlns="" id="{4AECDB80-ED47-354F-AB84-AB459FE58079}"/>
              </a:ext>
            </a:extLst>
          </p:cNvPr>
          <p:cNvGrpSpPr/>
          <p:nvPr/>
        </p:nvGrpSpPr>
        <p:grpSpPr>
          <a:xfrm>
            <a:off x="9088169" y="4537698"/>
            <a:ext cx="389682" cy="227238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xmlns="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xmlns="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xmlns="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xmlns="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xmlns="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xmlns="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xmlns="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2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xmlns="" id="{D94E4856-7895-0349-8C30-C53F261AF9FF}"/>
              </a:ext>
            </a:extLst>
          </p:cNvPr>
          <p:cNvGrpSpPr/>
          <p:nvPr/>
        </p:nvGrpSpPr>
        <p:grpSpPr>
          <a:xfrm>
            <a:off x="506506" y="2185776"/>
            <a:ext cx="7221062" cy="3872709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xmlns="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xmlns="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xmlns="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xmlns="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xmlns="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xmlns="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xmlns="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xmlns="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xmlns="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xmlns="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xmlns="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xmlns="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xmlns="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xmlns="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xmlns="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xmlns="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xmlns="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xmlns="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xmlns="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xmlns="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xmlns="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xmlns="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xmlns="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xmlns="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xmlns="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xmlns="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xmlns="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xmlns="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xmlns="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xmlns="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xmlns="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xmlns="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xmlns="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xmlns="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xmlns="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xmlns="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xmlns="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xmlns="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xmlns="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xmlns="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xmlns="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xmlns="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xmlns="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xmlns="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xmlns="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xmlns="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xmlns="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xmlns="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xmlns="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xmlns="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xmlns="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xmlns="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xmlns="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xmlns="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xmlns="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xmlns="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xmlns="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xmlns="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xmlns="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xmlns="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xmlns="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xmlns="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xmlns="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xmlns="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xmlns="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xmlns="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xmlns="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xmlns="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xmlns="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xmlns="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xmlns="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xmlns="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xmlns="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xmlns="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xmlns="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xmlns="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xmlns="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xmlns="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xmlns="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xmlns="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xmlns="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xmlns="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xmlns="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xmlns="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xmlns="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xmlns="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xmlns="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xmlns="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xmlns="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xmlns="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xmlns="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xmlns="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xmlns="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xmlns="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xmlns="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xmlns="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xmlns="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xmlns="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xmlns="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xmlns="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xmlns="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xmlns="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xmlns="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xmlns="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xmlns="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89906" cy="1928756"/>
                <a:chOff x="6424161" y="3564953"/>
                <a:chExt cx="1189906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xmlns="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xmlns="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xmlns="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5501" cy="1928756"/>
                  <a:chOff x="6424161" y="3564953"/>
                  <a:chExt cx="1155501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xmlns="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xmlns="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xmlns="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xmlns="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xmlns="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xmlns="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xmlns="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xmlns="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xmlns="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xmlns="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xmlns="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xmlns="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xmlns="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xmlns="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xmlns="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xmlns="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xmlns="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xmlns="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xmlns="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xmlns="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xmlns="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xmlns="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xmlns="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xmlns="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xmlns="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xmlns="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xmlns="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xmlns="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xmlns="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xmlns="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xmlns="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xmlns="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xmlns="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xmlns="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xmlns="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xmlns="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xmlns="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xmlns="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xmlns="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xmlns="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xmlns="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xmlns="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xmlns="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xmlns="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xmlns="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xmlns="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xmlns="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xmlns="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xmlns="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xmlns="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xmlns="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xmlns="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xmlns="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xmlns="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xmlns="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xmlns="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xmlns="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xmlns="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xmlns="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xmlns="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xmlns="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xmlns="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xmlns="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xmlns="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xmlns="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xmlns="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xmlns="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xmlns="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xmlns="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xmlns="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xmlns="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xmlns="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xmlns="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xmlns="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xmlns="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xmlns="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xmlns="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xmlns="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xmlns="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xmlns="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xmlns="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xmlns="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xmlns="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xmlns="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xmlns="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xmlns="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xmlns="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xmlns="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xmlns="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xmlns="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xmlns="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xmlns="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xmlns="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xmlns="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xmlns="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xmlns="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xmlns="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xmlns="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xmlns="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xmlns="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xmlns="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xmlns="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xmlns="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xmlns="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xmlns="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xmlns="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xmlns="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xmlns="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xmlns="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xmlns="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xmlns="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xmlns="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xmlns="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xmlns="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xmlns="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xmlns="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xmlns="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xmlns="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xmlns="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xmlns="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xmlns="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xmlns="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xmlns="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xmlns="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xmlns="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xmlns="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xmlns="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xmlns="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xmlns="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xmlns="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xmlns="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xmlns="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xmlns="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xmlns="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xmlns="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xmlns="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xmlns="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xmlns="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xmlns="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xmlns="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xmlns="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xmlns="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xmlns="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xmlns="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xmlns="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xmlns="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xmlns="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xmlns="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xmlns="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xmlns="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xmlns="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xmlns="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xmlns="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xmlns="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xmlns="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xmlns="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xmlns="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xmlns="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xmlns="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xmlns="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xmlns="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xmlns="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xmlns="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xmlns="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xmlns="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xmlns="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xmlns="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xmlns="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xmlns="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xmlns="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xmlns="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xmlns="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xmlns="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xmlns="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xmlns="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xmlns="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xmlns="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xmlns="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xmlns="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xmlns="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xmlns="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xmlns="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xmlns="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xmlns="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xmlns="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xmlns="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xmlns="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xmlns="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xmlns="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xmlns="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6" y="4021359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…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xmlns="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xmlns="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xmlns="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xmlns="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xmlns="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xmlns="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xmlns="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xmlns="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xmlns="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xmlns="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xmlns="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xmlns="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xmlns="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xmlns="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xmlns="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xmlns="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xmlns="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xmlns="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xmlns="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xmlns="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xmlns="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xmlns="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xmlns="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xmlns="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xmlns="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xmlns="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xmlns="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xmlns="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xmlns="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xmlns="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xmlns="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xmlns="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xmlns="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xmlns="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xmlns="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xmlns="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xmlns="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xmlns="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xmlns="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xmlns="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xmlns="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xmlns="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xmlns="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xmlns="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xmlns="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xmlns="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xmlns="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xmlns="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xmlns="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xmlns="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xmlns="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xmlns="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xmlns="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xmlns="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xmlns="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xmlns="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xmlns="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xmlns="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xmlns="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xmlns="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xmlns="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xmlns="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xmlns="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xmlns="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xmlns="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xmlns="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xmlns="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xmlns="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xmlns="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xmlns="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xmlns="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xmlns="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xmlns="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xmlns="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xmlns="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xmlns="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xmlns="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xmlns="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xmlns="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xmlns="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xmlns="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xmlns="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xmlns="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xmlns="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xmlns="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xmlns="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xmlns="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xmlns="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xmlns="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xmlns="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xmlns="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xmlns="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xmlns="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xmlns="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xmlns="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xmlns="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xmlns="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xmlns="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xmlns="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xmlns="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xmlns="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xmlns="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xmlns="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xmlns="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xmlns="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xmlns="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xmlns="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xmlns="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xmlns="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xmlns="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xmlns="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xmlns="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xmlns="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xmlns="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xmlns="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xmlns="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xmlns="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xmlns="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xmlns="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xmlns="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xmlns="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xmlns="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xmlns="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xmlns="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xmlns="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xmlns="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xmlns="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xmlns="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xmlns="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xmlns="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xmlns="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xmlns="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xmlns="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xmlns="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xmlns="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xmlns="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xmlns="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xmlns="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xmlns="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xmlns="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xmlns="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xmlns="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xmlns="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xmlns="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xmlns="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xmlns="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xmlns="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xmlns="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xmlns="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xmlns="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xmlns="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xmlns="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xmlns="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xmlns="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xmlns="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xmlns="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xmlns="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xmlns="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xmlns="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xmlns="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xmlns="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xmlns="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xmlns="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xmlns="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xmlns="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xmlns="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xmlns="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xmlns="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xmlns="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xmlns="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xmlns="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xmlns="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xmlns="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xmlns="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xmlns="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xmlns="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xmlns="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xmlns="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xmlns="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xmlns="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xmlns="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xmlns="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xmlns="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xmlns="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xmlns="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xmlns="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xmlns="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xmlns="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xmlns="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xmlns="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xmlns="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xmlns="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xmlns="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xmlns="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xmlns="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xmlns="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xmlns="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xmlns="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xmlns="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xmlns="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xmlns="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xmlns="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xmlns="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xmlns="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xmlns="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xmlns="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xmlns="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xmlns="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xmlns="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xmlns="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xmlns="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xmlns="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xmlns="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xmlns="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xmlns="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xmlns="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xmlns="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xmlns="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xmlns="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xmlns="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xmlns="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xmlns="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xmlns="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xmlns="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xmlns="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xmlns="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xmlns="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xmlns="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xmlns="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xmlns="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xmlns="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xmlns="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xmlns="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xmlns="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xmlns="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xmlns="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xmlns="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xmlns="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xmlns="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xmlns="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xmlns="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xmlns="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xmlns="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xmlns="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xmlns="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xmlns="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xmlns="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xmlns="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xmlns="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xmlns="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xmlns="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xmlns="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xmlns="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xmlns="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xmlns="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xmlns="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xmlns="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xmlns="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xmlns="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xmlns="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xmlns="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xmlns="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xmlns="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xmlns="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xmlns="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xmlns="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xmlns="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xmlns="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xmlns="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xmlns="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xmlns="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xmlns="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xmlns="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xmlns="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xmlns="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xmlns="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xmlns="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xmlns="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xmlns="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xmlns="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xmlns="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xmlns="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xmlns="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xmlns="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xmlns="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xmlns="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xmlns="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xmlns="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xmlns="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xmlns="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xmlns="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xmlns="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xmlns="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xmlns="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xmlns="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xmlns="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xmlns="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xmlns="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xmlns="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xmlns="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xmlns="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xmlns="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xmlns="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xmlns="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xmlns="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xmlns="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xmlns="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xmlns="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xmlns="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xmlns="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xmlns="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xmlns="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xmlns="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xmlns="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xmlns="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xmlns="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xmlns="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xmlns="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xmlns="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xmlns="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xmlns="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xmlns="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xmlns="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xmlns="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xmlns="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xmlns="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xmlns="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xmlns="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xmlns="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xmlns="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xmlns="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xmlns="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xmlns="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xmlns="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xmlns="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xmlns="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xmlns="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xmlns="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xmlns="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xmlns="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xmlns="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xmlns="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xmlns="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xmlns="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xmlns="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xmlns="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xmlns="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xmlns="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xmlns="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xmlns="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xmlns="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xmlns="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xmlns="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xmlns="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xmlns="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xmlns="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xmlns="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xmlns="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xmlns="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xmlns="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xmlns="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xmlns="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xmlns="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xmlns="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xmlns="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xmlns="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xmlns="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xmlns="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xmlns="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xmlns="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xmlns="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xmlns="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xmlns="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xmlns="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xmlns="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xmlns="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xmlns="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xmlns="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xmlns="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xmlns="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xmlns="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xmlns="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xmlns="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xmlns="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xmlns="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xmlns="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xmlns="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xmlns="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xmlns="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xmlns="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xmlns="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xmlns="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xmlns="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xmlns="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xmlns="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xmlns="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xmlns="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xmlns="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xmlns="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xmlns="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xmlns="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xmlns="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xmlns="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xmlns="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xmlns="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xmlns="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xmlns="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xmlns="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xmlns="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xmlns="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xmlns="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xmlns="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xmlns="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xmlns="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xmlns="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xmlns="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xmlns="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xmlns="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xmlns="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xmlns="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xmlns="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xmlns="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xmlns="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xmlns="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xmlns="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xmlns="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xmlns="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xmlns="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xmlns="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xmlns="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xmlns="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xmlns="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xmlns="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xmlns="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xmlns="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xmlns="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xmlns="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xmlns="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xmlns="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xmlns="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xmlns="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xmlns="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xmlns="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xmlns="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xmlns="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xmlns="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xmlns="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xmlns="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xmlns="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xmlns="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xmlns="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xmlns="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xmlns="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xmlns="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xmlns="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xmlns="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xmlns="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xmlns="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xmlns="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xmlns="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xmlns="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xmlns="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xmlns="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xmlns="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xmlns="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xmlns="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xmlns="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xmlns="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xmlns="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xmlns="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xmlns="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xmlns="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xmlns="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xmlns="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xmlns="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xmlns="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xmlns="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xmlns="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xmlns="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xmlns="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xmlns="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xmlns="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xmlns="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xmlns="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xmlns="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xmlns="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xmlns="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xmlns="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xmlns="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xmlns="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xmlns="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xmlns="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xmlns="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xmlns="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xmlns="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xmlns="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xmlns="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xmlns="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xmlns="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xmlns="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xmlns="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xmlns="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xmlns="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xmlns="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xmlns="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xmlns="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xmlns="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xmlns="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xmlns="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xmlns="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xmlns="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xmlns="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xmlns="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xmlns="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xmlns="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xmlns="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xmlns="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xmlns="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xmlns="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xmlns="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xmlns="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xmlns="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xmlns="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xmlns="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xmlns="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xmlns="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xmlns="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xmlns="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xmlns="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xmlns="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xmlns="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xmlns="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xmlns="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xmlns="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xmlns="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xmlns="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xmlns="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xmlns="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xmlns="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xmlns="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xmlns="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xmlns="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xmlns="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xmlns="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xmlns="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xmlns="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xmlns="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xmlns="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xmlns="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xmlns="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xmlns="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xmlns="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xmlns="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xmlns="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xmlns="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xmlns="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xmlns="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xmlns="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xmlns="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xmlns="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xmlns="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xmlns="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xmlns="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xmlns="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xmlns="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xmlns="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xmlns="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xmlns="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xmlns="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xmlns="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xmlns="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xmlns="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xmlns="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xmlns="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xmlns="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xmlns="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xmlns="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xmlns="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xmlns="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xmlns="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xmlns="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xmlns="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xmlns="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xmlns="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xmlns="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xmlns="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xmlns="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xmlns="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xmlns="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xmlns="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xmlns="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xmlns="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xmlns="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xmlns="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xmlns="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xmlns="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xmlns="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xmlns="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xmlns="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xmlns="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xmlns="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xmlns="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xmlns="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xmlns="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xmlns="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xmlns="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xmlns="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xmlns="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xmlns="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xmlns="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xmlns="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xmlns="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xmlns="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xmlns="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xmlns="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xmlns="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xmlns="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xmlns="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xmlns="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xmlns="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xmlns="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xmlns="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xmlns="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xmlns="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xmlns="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xmlns="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xmlns="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xmlns="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xmlns="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xmlns="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xmlns="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xmlns="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xmlns="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xmlns="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xmlns="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xmlns="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xmlns="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xmlns="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xmlns="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xmlns="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xmlns="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xmlns="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xmlns="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xmlns="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xmlns="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xmlns="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xmlns="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xmlns="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xmlns="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xmlns="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xmlns="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xmlns="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xmlns="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xmlns="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xmlns="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xmlns="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xmlns="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xmlns="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xmlns="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xmlns="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xmlns="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xmlns="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xmlns="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xmlns="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xmlns="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xmlns="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xmlns="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xmlns="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xmlns="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xmlns="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xmlns="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xmlns="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xmlns="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xmlns="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xmlns="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xmlns="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xmlns="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xmlns="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xmlns="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xmlns="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xmlns="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xmlns="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xmlns="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xmlns="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xmlns="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xmlns="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xmlns="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xmlns="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xmlns="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xmlns="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xmlns="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xmlns="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xmlns="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xmlns="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xmlns="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xmlns="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xmlns="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xmlns="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xmlns="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xmlns="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xmlns="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xmlns="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xmlns="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xmlns="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xmlns="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xmlns="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xmlns="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xmlns="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xmlns="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xmlns="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xmlns="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xmlns="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xmlns="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xmlns="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xmlns="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xmlns="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xmlns="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xmlns="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xmlns="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xmlns="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xmlns="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xmlns="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xmlns="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xmlns="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xmlns="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xmlns="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xmlns="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xmlns="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xmlns="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xmlns="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xmlns="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xmlns="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xmlns="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xmlns="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xmlns="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xmlns="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xmlns="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xmlns="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xmlns="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xmlns="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xmlns="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xmlns="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xmlns="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xmlns="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xmlns="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xmlns="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xmlns="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xmlns="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xmlns="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xmlns="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xmlns="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xmlns="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xmlns="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xmlns="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xmlns="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xmlns="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xmlns="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xmlns="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xmlns="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xmlns="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xmlns="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xmlns="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xmlns="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xmlns="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xmlns="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xmlns="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xmlns="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xmlns="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xmlns="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xmlns="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xmlns="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xmlns="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xmlns="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xmlns="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xmlns="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xmlns="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xmlns="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xmlns="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xmlns="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xmlns="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xmlns="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xmlns="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xmlns="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xmlns="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xmlns="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xmlns="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xmlns="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xmlns="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xmlns="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xmlns="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xmlns="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xmlns="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xmlns="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xmlns="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xmlns="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xmlns="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xmlns="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xmlns="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xmlns="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xmlns="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xmlns="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xmlns="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xmlns="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xmlns="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xmlns="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xmlns="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xmlns="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xmlns="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application-layer routing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xmlns="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7891541" y="2857967"/>
            <a:ext cx="381000" cy="6096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xmlns="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xmlns="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xmlns="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xmlns="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xmlns="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xmlns="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xmlns="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xmlns="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xmlns="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xmlns="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xmlns="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xmlns="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xmlns="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xmlns="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xmlns="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xmlns="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xmlns="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xmlns="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xmlns="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xmlns="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xmlns="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xmlns="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xmlns="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xmlns="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xmlns="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xmlns="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xmlns="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xmlns="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xmlns="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xmlns="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xmlns="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xmlns="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xmlns="" id="{22878285-72B6-AF4D-B008-8470F76387A0}"/>
              </a:ext>
            </a:extLst>
          </p:cNvPr>
          <p:cNvSpPr txBox="1"/>
          <p:nvPr/>
        </p:nvSpPr>
        <p:spPr>
          <a:xfrm>
            <a:off x="7774253" y="3492967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Load 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balancer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xmlns="" id="{8BAF28CB-F25C-534A-8D9F-8F217F66ECBC}"/>
              </a:ext>
            </a:extLst>
          </p:cNvPr>
          <p:cNvSpPr/>
          <p:nvPr/>
        </p:nvSpPr>
        <p:spPr>
          <a:xfrm>
            <a:off x="6407215" y="3615204"/>
            <a:ext cx="1154125" cy="1366816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xmlns="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519518" y="1397561"/>
            <a:ext cx="3321423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  <a:ea typeface="ＭＳ Ｐゴシック" charset="0"/>
              </a:rPr>
              <a:t>Internet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xmlns="" id="{4A726F65-4BF5-3942-B505-6C67FE2C2852}"/>
              </a:ext>
            </a:extLst>
          </p:cNvPr>
          <p:cNvSpPr/>
          <p:nvPr/>
        </p:nvSpPr>
        <p:spPr>
          <a:xfrm>
            <a:off x="4084716" y="1597492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xmlns="" id="{F01232BE-A464-5C4E-8C53-5A9F8511F1D2}"/>
              </a:ext>
            </a:extLst>
          </p:cNvPr>
          <p:cNvSpPr/>
          <p:nvPr/>
        </p:nvSpPr>
        <p:spPr>
          <a:xfrm>
            <a:off x="3637041" y="1570504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xmlns="" id="{122DA19A-23D8-624B-B6AC-9031BB479E85}"/>
              </a:ext>
            </a:extLst>
          </p:cNvPr>
          <p:cNvSpPr txBox="1"/>
          <p:nvPr/>
        </p:nvSpPr>
        <p:spPr>
          <a:xfrm>
            <a:off x="8861612" y="1906215"/>
            <a:ext cx="3065929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load balancer: application-layer routing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receives external client requests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directs workload within data center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xmlns="" id="{F67942CE-CD66-224E-88BF-E2C9B59EC8D6}"/>
              </a:ext>
            </a:extLst>
          </p:cNvPr>
          <p:cNvSpPr txBox="1"/>
          <p:nvPr/>
        </p:nvSpPr>
        <p:spPr>
          <a:xfrm>
            <a:off x="8874312" y="4509125"/>
            <a:ext cx="30659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returns results to external client </a:t>
            </a:r>
            <a:r>
              <a:rPr lang="en-US" sz="2000" i="0" dirty="0">
                <a:cs typeface="Gill Sans MT"/>
              </a:rPr>
              <a:t>(hiding data center internals from client)</a:t>
            </a:r>
            <a:endParaRPr lang="en-US" sz="2400" i="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41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0BC2F2-35E1-1E43-9C46-04450CC1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59"/>
            <a:ext cx="10515600" cy="4351338"/>
          </a:xfrm>
        </p:spPr>
        <p:txBody>
          <a:bodyPr>
            <a:normAutofit/>
          </a:bodyPr>
          <a:lstStyle/>
          <a:p>
            <a:pPr indent="-301625"/>
            <a:r>
              <a:rPr lang="en-US" sz="3200" dirty="0">
                <a:solidFill>
                  <a:srgbClr val="0000A8"/>
                </a:solidFill>
              </a:rPr>
              <a:t>link layer: </a:t>
            </a:r>
          </a:p>
          <a:p>
            <a:pPr lvl="1"/>
            <a:r>
              <a:rPr lang="en-US" dirty="0"/>
              <a:t>RoCE: remote DMA (RDMA) over Converged Ethernet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transport layer: </a:t>
            </a:r>
          </a:p>
          <a:p>
            <a:pPr lvl="1" indent="-187325"/>
            <a:r>
              <a:rPr lang="en-US" dirty="0"/>
              <a:t>ECN (explicit congestion notification) used in transport-layer congestion control (DCTCP, DCQCN)</a:t>
            </a:r>
          </a:p>
          <a:p>
            <a:pPr lvl="1" indent="-187325"/>
            <a:r>
              <a:rPr lang="en-US" dirty="0"/>
              <a:t>experimentation with hop-by-hop (backpressure) congestion control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routing, management</a:t>
            </a:r>
            <a:r>
              <a:rPr lang="en-US" sz="3200" dirty="0"/>
              <a:t>:</a:t>
            </a:r>
          </a:p>
          <a:p>
            <a:pPr marL="736600" lvl="1" indent="-228600"/>
            <a:r>
              <a:rPr lang="en-US" dirty="0"/>
              <a:t>SDN widely used within/among organizations’ datacenters</a:t>
            </a:r>
          </a:p>
          <a:p>
            <a:pPr marL="736600" lvl="1" indent="-228600"/>
            <a:r>
              <a:rPr lang="en-US" dirty="0"/>
              <a:t>place related services, data as close as possible (e.g., in same rack or nearby rack) to minimize tier-2, tier-1 communication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protocol innovations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4E6119-5B4E-2981-EEB8-5997EC032105}"/>
              </a:ext>
            </a:extLst>
          </p:cNvPr>
          <p:cNvSpPr txBox="1"/>
          <p:nvPr/>
        </p:nvSpPr>
        <p:spPr>
          <a:xfrm>
            <a:off x="389467" y="6083013"/>
            <a:ext cx="983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Networking: Infrastructure and Selected Challenges (Slides: https://networkingchannel.eu/google-networking-infrastructure-and-selected-challenges/ </a:t>
            </a:r>
          </a:p>
        </p:txBody>
      </p:sp>
    </p:spTree>
    <p:extLst>
      <p:ext uri="{BB962C8B-B14F-4D97-AF65-F5344CB8AC3E}">
        <p14:creationId xmlns:p14="http://schemas.microsoft.com/office/powerpoint/2010/main" val="817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xmlns="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rgbClr val="0000A8"/>
              </a:buClr>
              <a:defRPr/>
            </a:pPr>
            <a:r>
              <a:rPr lang="en-US" dirty="0"/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data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xmlns="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Synthesis: a day in the life of a web request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xmlns="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38263"/>
            <a:ext cx="1127311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200" dirty="0"/>
              <a:t>our journey down the protocol stack is now complete!</a:t>
            </a:r>
          </a:p>
          <a:p>
            <a:pPr lvl="1">
              <a:defRPr/>
            </a:pPr>
            <a:r>
              <a:rPr lang="en-US" sz="2800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3200" dirty="0"/>
              <a:t>putting-it-all-together: synthesis!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goal: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scenario: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day in the life: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xmlns="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xmlns="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xmlns="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xmlns="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xmlns="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xmlns="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xmlns="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xmlns="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xmlns="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xmlns="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xmlns="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xmlns="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xmlns="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xmlns="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xmlns="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xmlns="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xmlns="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xmlns="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xmlns="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xmlns="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xmlns="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xmlns="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xmlns="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xmlns="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xmlns="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xmlns="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xmlns="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xmlns="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xmlns="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xmlns="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xmlns="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xmlns="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xmlns="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xmlns="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xmlns="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xmlns="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xmlns="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xmlns="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xmlns="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xmlns="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xmlns="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xmlns="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xmlns="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xmlns="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xmlns="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xmlns="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xmlns="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xmlns="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xmlns="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xmlns="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xmlns="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xmlns="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xmlns="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xmlns="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xmlns="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xmlns="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xmlns="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xmlns="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xmlns="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xmlns="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xmlns="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xmlns="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xmlns="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xmlns="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xmlns="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xmlns="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xmlns="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xmlns="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xmlns="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xmlns="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xmlns="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xmlns="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xmlns="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xmlns="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xmlns="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xmlns="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xmlns="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xmlns="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xmlns="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xmlns="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xmlns="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xmlns="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xmlns="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xmlns="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xmlns="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xmlns="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xmlns="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xmlns="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xmlns="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xmlns="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xmlns="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xmlns="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xmlns="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xmlns="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xmlns="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xmlns="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xmlns="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xmlns="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xmlns="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xmlns="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xmlns="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xmlns="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xmlns="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xmlns="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xmlns="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xmlns="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xmlns="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xmlns="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xmlns="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xmlns="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xmlns="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xmlns="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xmlns="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xmlns="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xmlns="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xmlns="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xmlns="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xmlns="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xmlns="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xmlns="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xmlns="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xmlns="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xmlns="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xmlns="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xmlns="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xmlns="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xmlns="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xmlns="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xmlns="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xmlns="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xmlns="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xmlns="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xmlns="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xmlns="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xmlns="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xmlns="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xmlns="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xmlns="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xmlns="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xmlns="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xmlns="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xmlns="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xmlns="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xmlns="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xmlns="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xmlns="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xmlns="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xmlns="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xmlns="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xmlns="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xmlns="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xmlns="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xmlns="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xmlns="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xmlns="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xmlns="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xmlns="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xmlns="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xmlns="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xmlns="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xmlns="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xmlns="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xmlns="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xmlns="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xmlns="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xmlns="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xmlns="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dirty="0"/>
              <a:t>arriving mobile client attaches to network …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xmlns="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000" dirty="0"/>
              <a:t>requests web page: </a:t>
            </a:r>
            <a:r>
              <a:rPr lang="en-US" sz="2600" dirty="0"/>
              <a:t>www.google.com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xmlns="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A8"/>
                </a:solidFill>
              </a:rPr>
              <a:t>scenario</a:t>
            </a:r>
            <a:r>
              <a:rPr lang="en-US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xmlns="" id="{230ABE4F-8AF2-9E4F-BDBA-55842C20F2DE}"/>
              </a:ext>
            </a:extLst>
          </p:cNvPr>
          <p:cNvGrpSpPr/>
          <p:nvPr/>
        </p:nvGrpSpPr>
        <p:grpSpPr>
          <a:xfrm>
            <a:off x="9296400" y="4451350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xmlns="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xmlns="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xmlns="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160" y="1377950"/>
            <a:ext cx="669163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kern="0" dirty="0">
                <a:cs typeface="+mn-cs"/>
              </a:rPr>
              <a:t>connecting laptop needs to get its own IP address, addr of first-hop router, addr of DNS server: use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xmlns="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xmlns="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xmlns="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xmlns="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xmlns="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xmlns="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xmlns="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xmlns="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xmlns="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xmlns="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xmlns="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xmlns="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xmlns="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xmlns="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xmlns="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xmlns="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xmlns="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xmlns="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xmlns="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xmlns="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xmlns="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xmlns="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xmlns="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xmlns="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xmlns="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xmlns="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xmlns="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xmlns="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xmlns="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xmlns="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xmlns="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xmlns="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xmlns="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xmlns="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xmlns="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xmlns="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xmlns="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xmlns="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xmlns="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xmlns="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xmlns="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xmlns="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xmlns="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xmlns="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xmlns="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xmlns="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xmlns="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xmlns="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xmlns="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xmlns="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xmlns="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xmlns="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xmlns="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xmlns="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xmlns="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xmlns="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xmlns="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xmlns="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xmlns="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xmlns="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xmlns="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xmlns="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xmlns="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xmlns="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xmlns="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xmlns="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xmlns="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xmlns="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xmlns="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xmlns="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xmlns="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xmlns="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xmlns="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xmlns="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xmlns="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xmlns="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xmlns="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xmlns="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xmlns="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xmlns="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xmlns="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xmlns="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xmlns="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xmlns="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xmlns="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xmlns="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xmlns="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xmlns="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xmlns="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xmlns="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xmlns="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xmlns="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xmlns="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xmlns="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xmlns="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xmlns="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xmlns="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xmlns="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xmlns="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1" y="28178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8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xmlns="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572" y="4229100"/>
            <a:ext cx="657367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xmlns="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985" y="5565775"/>
            <a:ext cx="654141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de-muxed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IP de-muxed, UDP de-muxed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xmlns="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xmlns="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xmlns="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xmlns="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xmlns="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xmlns="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xmlns="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xmlns="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xmlns="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xmlns="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xmlns="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672" y="1504912"/>
            <a:ext cx="654884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kern="0" dirty="0">
                <a:cs typeface="+mn-cs"/>
              </a:rPr>
              <a:t>DHCP server formulates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kern="0" dirty="0">
                <a:cs typeface="+mn-cs"/>
              </a:rPr>
              <a:t>containing client</a:t>
            </a:r>
            <a:r>
              <a:rPr lang="en-US" altLang="ja-JP" kern="0" dirty="0">
                <a:cs typeface="+mn-cs"/>
              </a:rPr>
              <a:t>’</a:t>
            </a:r>
            <a:r>
              <a:rPr lang="en-US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xmlns="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xmlns="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xmlns="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xmlns="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xmlns="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xmlns="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xmlns="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xmlns="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xmlns="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xmlns="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xmlns="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xmlns="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xmlns="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xmlns="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xmlns="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xmlns="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xmlns="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xmlns="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xmlns="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xmlns="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xmlns="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xmlns="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xmlns="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xmlns="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xmlns="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xmlns="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xmlns="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xmlns="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xmlns="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xmlns="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xmlns="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xmlns="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xmlns="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xmlns="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xmlns="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xmlns="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xmlns="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xmlns="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xmlns="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xmlns="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xmlns="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xmlns="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xmlns="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xmlns="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xmlns="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xmlns="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xmlns="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xmlns="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xmlns="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xmlns="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xmlns="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xmlns="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xmlns="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xmlns="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xmlns="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xmlns="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xmlns="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xmlns="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xmlns="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xmlns="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xmlns="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xmlns="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xmlns="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xmlns="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xmlns="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xmlns="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xmlns="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xmlns="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xmlns="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xmlns="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xmlns="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xmlns="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xmlns="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xmlns="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xmlns="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xmlns="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xmlns="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xmlns="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xmlns="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xmlns="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xmlns="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xmlns="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xmlns="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xmlns="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xmlns="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xmlns="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xmlns="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3162580"/>
            <a:ext cx="653066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xmlns="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87" y="5515572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xmlns="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6" y="4655782"/>
            <a:ext cx="6530666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day in the life… ARP  </a:t>
            </a:r>
            <a:r>
              <a:rPr lang="en-US" sz="4000" dirty="0"/>
              <a:t>(before DNS, before HTTP)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xmlns="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xmlns="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xmlns="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xmlns="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xmlns="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xmlns="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xmlns="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xmlns="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xmlns="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xmlns="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xmlns="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xmlns="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671" y="1384207"/>
            <a:ext cx="632305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xmlns="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495" y="2279650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xmlns="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05" y="3769753"/>
            <a:ext cx="6509636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xmlns="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056" y="4906495"/>
            <a:ext cx="580689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xmlns="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xmlns="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xmlns="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xmlns="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xmlns="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xmlns="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xmlns="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xmlns="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xmlns="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xmlns="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xmlns="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xmlns="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xmlns="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xmlns="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xmlns="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/>
          </a:bodyPr>
          <a:lstStyle/>
          <a:p>
            <a:r>
              <a:rPr lang="en-US" sz="4900" dirty="0"/>
              <a:t>A day in the life… using DNS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xmlns="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xmlns="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xmlns="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xmlns="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xmlns="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xmlns="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xmlns="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xmlns="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xmlns="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xmlns="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xmlns="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xmlns="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xmlns="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xmlns="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xmlns="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xmlns="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xmlns="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xmlns="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xmlns="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xmlns="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xmlns="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xmlns="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xmlns="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xmlns="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xmlns="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xmlns="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xmlns="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xmlns="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xmlns="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xmlns="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xmlns="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xmlns="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xmlns="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xmlns="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xmlns="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xmlns="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xmlns="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xmlns="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xmlns="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xmlns="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xmlns="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xmlns="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xmlns="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xmlns="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xmlns="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xmlns="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xmlns="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xmlns="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xmlns="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xmlns="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xmlns="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xmlns="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xmlns="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xmlns="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xmlns="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xmlns="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xmlns="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xmlns="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xmlns="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xmlns="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xmlns="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xmlns="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xmlns="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xmlns="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xmlns="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xmlns="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xmlns="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xmlns="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xmlns="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xmlns="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xmlns="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xmlns="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xmlns="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xmlns="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xmlns="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xmlns="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xmlns="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xmlns="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xmlns="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xmlns="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xmlns="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xmlns="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xmlns="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xmlns="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xmlns="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xmlns="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xmlns="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83" y="4451462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xmlns="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562" y="4626361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xmlns="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de-mux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ed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xmlns="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xmlns="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xmlns="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xmlns="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xmlns="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xmlns="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xmlns="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xmlns="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xmlns="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xmlns="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xmlns="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xmlns="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xmlns="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xmlns="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xmlns="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xmlns="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xmlns="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xmlns="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xmlns="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xmlns="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xmlns="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xmlns="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xmlns="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xmlns="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xmlns="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xmlns="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xmlns="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xmlns="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xmlns="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xmlns="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xmlns="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xmlns="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xmlns="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xmlns="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xmlns="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xmlns="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xmlns="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xmlns="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xmlns="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xmlns="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xmlns="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xmlns="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xmlns="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xmlns="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xmlns="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xmlns="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xmlns="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xmlns="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xmlns="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xmlns="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xmlns="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xmlns="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xmlns="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xmlns="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xmlns="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xmlns="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xmlns="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xmlns="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xmlns="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xmlns="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xmlns="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xmlns="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xmlns="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xmlns="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xmlns="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xmlns="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xmlns="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xmlns="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xmlns="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xmlns="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xmlns="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xmlns="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xmlns="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xmlns="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xmlns="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xmlns="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xmlns="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xmlns="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xmlns="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xmlns="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xmlns="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xmlns="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xmlns="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833125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interface on LAN 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unique 48-bit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address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xmlns="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xmlns="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xmlns="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xmlns="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(wired or wireless)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137.196.7/24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xmlns="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xmlns="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life…TCP connection carrying HTTP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xmlns="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xmlns="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xmlns="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xmlns="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xmlns="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xmlns="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xmlns="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xmlns="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xmlns="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xmlns="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xmlns="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xmlns="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xmlns="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xmlns="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xmlns="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xmlns="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xmlns="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xmlns="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xmlns="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xmlns="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xmlns="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xmlns="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xmlns="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xmlns="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xmlns="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xmlns="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xmlns="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xmlns="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xmlns="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xmlns="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xmlns="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xmlns="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xmlns="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xmlns="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xmlns="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xmlns="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xmlns="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xmlns="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xmlns="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xmlns="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xmlns="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xmlns="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xmlns="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xmlns="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xmlns="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xmlns="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xmlns="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xmlns="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xmlns="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xmlns="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xmlns="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xmlns="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xmlns="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xmlns="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xmlns="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xmlns="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xmlns="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xmlns="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xmlns="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xmlns="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xmlns="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xmlns="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xmlns="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xmlns="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xmlns="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xmlns="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xmlns="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xmlns="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xmlns="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2" y="2924175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xmlns="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837" y="5397500"/>
            <a:ext cx="499774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xmlns="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xmlns="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xmlns="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xmlns="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xmlns="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xmlns="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xmlns="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xmlns="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xmlns="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xmlns="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xmlns="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xmlns="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xmlns="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xmlns="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xmlns="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xmlns="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xmlns="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xmlns="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xmlns="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xmlns="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xmlns="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xmlns="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xmlns="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xmlns="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xmlns="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xmlns="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xmlns="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xmlns="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xmlns="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xmlns="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xmlns="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xmlns="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xmlns="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xmlns="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xmlns="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xmlns="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xmlns="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xmlns="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xmlns="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xmlns="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xmlns="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xmlns="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xmlns="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xmlns="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xmlns="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xmlns="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xmlns="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xmlns="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xmlns="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xmlns="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xmlns="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xmlns="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xmlns="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xmlns="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xmlns="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xmlns="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xmlns="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xmlns="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xmlns="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xmlns="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xmlns="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xmlns="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xmlns="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xmlns="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xmlns="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xmlns="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xmlns="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xmlns="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xmlns="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xmlns="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xmlns="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xmlns="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xmlns="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xmlns="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xmlns="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xmlns="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xmlns="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xmlns="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xmlns="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xmlns="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xmlns="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xmlns="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xmlns="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xmlns="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xmlns="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xmlns="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xmlns="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xmlns="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xmlns="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xmlns="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xmlns="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xmlns="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xmlns="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xmlns="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xmlns="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xmlns="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xmlns="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xmlns="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xmlns="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xmlns="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xmlns="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xmlns="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xmlns="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xmlns="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xmlns="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xmlns="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xmlns="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xmlns="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xmlns="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xmlns="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xmlns="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xmlns="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xmlns="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xmlns="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xmlns="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xmlns="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xmlns="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4141788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 HTTP request/reply 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xmlns="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xmlns="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xmlns="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xmlns="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xmlns="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xmlns="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xmlns="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xmlns="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xmlns="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xmlns="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xmlns="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xmlns="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xmlns="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xmlns="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xmlns="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xmlns="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xmlns="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xmlns="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xmlns="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xmlns="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xmlns="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xmlns="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xmlns="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xmlns="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xmlns="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xmlns="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xmlns="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xmlns="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xmlns="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xmlns="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xmlns="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xmlns="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xmlns="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xmlns="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xmlns="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xmlns="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xmlns="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xmlns="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xmlns="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xmlns="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xmlns="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xmlns="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xmlns="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xmlns="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xmlns="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xmlns="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xmlns="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xmlns="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xmlns="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xmlns="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xmlns="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xmlns="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xmlns="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xmlns="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xmlns="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xmlns="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xmlns="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xmlns="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xmlns="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xmlns="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xmlns="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xmlns="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xmlns="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xmlns="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xmlns="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xmlns="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xmlns="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xmlns="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xmlns="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xmlns="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xmlns="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xmlns="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xmlns="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xmlns="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xmlns="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xmlns="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xmlns="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xmlns="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xmlns="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xmlns="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xmlns="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xmlns="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xmlns="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xmlns="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xmlns="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xmlns="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xmlns="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xmlns="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xmlns="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xmlns="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xmlns="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xmlns="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xmlns="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xmlns="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xmlns="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xmlns="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xmlns="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xmlns="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xmlns="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xmlns="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xmlns="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xmlns="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xmlns="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xmlns="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xmlns="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xmlns="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xmlns="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xmlns="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xmlns="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xmlns="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xmlns="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xmlns="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xmlns="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xmlns="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xmlns="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xmlns="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xmlns="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xmlns="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xmlns="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xmlns="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xmlns="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xmlns="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xmlns="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xmlns="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xmlns="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xmlns="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xmlns="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xmlns="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xmlns="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xmlns="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xmlns="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xmlns="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xmlns="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xmlns="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xmlns="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xmlns="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xmlns="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xmlns="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xmlns="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xmlns="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xmlns="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xmlns="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xmlns="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xmlns="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xmlns="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xmlns="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xmlns="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xmlns="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xmlns="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xmlns="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xmlns="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xmlns="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xmlns="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xmlns="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xmlns="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xmlns="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xmlns="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xmlns="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xmlns="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xmlns="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xmlns="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xmlns="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xmlns="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xmlns="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xmlns="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xmlns="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xmlns="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xmlns="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xmlns="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xmlns="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xmlns="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xmlns="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xmlns="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xmlns="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xmlns="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xmlns="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xmlns="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xmlns="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xmlns="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xmlns="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xmlns="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xmlns="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xmlns="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xmlns="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xmlns="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xmlns="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xmlns="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xmlns="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xmlns="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581150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xmlns="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91" y="2527300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xmlns="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14" y="5168900"/>
            <a:ext cx="436408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xmlns="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340" y="3859213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xmlns="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xmlns="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xmlns="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xmlns="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xmlns="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xmlns="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xmlns="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xmlns="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xmlns="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xmlns="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xmlns="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xmlns="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xmlns="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xmlns="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xmlns="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xmlns="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xmlns="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xmlns="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xmlns="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xmlns="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xmlns="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xmlns="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xmlns="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xmlns="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xmlns="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xmlns="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xmlns="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xmlns="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xmlns="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xmlns="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xmlns="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xmlns="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xmlns="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xmlns="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xmlns="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xmlns="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xmlns="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xmlns="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xmlns="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xmlns="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xmlns="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xmlns="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xmlns="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xmlns="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xmlns="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xmlns="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xmlns="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xmlns="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xmlns="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xmlns="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xmlns="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xmlns="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xmlns="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xmlns="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xmlns="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xmlns="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xmlns="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xmlns="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xmlns="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xmlns="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xmlns="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xmlns="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xmlns="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xmlns="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xmlns="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xmlns="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xmlns="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xmlns="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xmlns="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xmlns="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xmlns="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xmlns="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xmlns="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xmlns="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xmlns="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xmlns="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xmlns="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xmlns="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xmlns="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xmlns="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xmlns="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xmlns="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xmlns="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xmlns="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xmlns="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xmlns="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xmlns="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xmlns="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xmlns="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xmlns="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xmlns="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xmlns="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xmlns="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xmlns="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xmlns="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xmlns="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xmlns="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xmlns="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xmlns="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xmlns="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xmlns="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xmlns="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xmlns="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xmlns="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xmlns="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xmlns="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xmlns="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xmlns="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xmlns="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xmlns="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xmlns="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xmlns="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xmlns="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xmlns="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xmlns="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xmlns="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xmlns="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xmlns="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xmlns="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xmlns="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xmlns="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xmlns="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xmlns="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xmlns="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xmlns="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xmlns="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xmlns="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xmlns="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xmlns="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xmlns="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xmlns="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Chapter 6: Summary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xmlns="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757518" y="1324816"/>
            <a:ext cx="114344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defRPr/>
            </a:pPr>
            <a:r>
              <a:rPr lang="en-US" sz="3200" dirty="0"/>
              <a:t>principles behind data link layer services:</a:t>
            </a:r>
          </a:p>
          <a:p>
            <a:pPr lvl="1">
              <a:defRPr/>
            </a:pPr>
            <a:r>
              <a:rPr lang="en-US" sz="2800" dirty="0"/>
              <a:t>error detection, correction</a:t>
            </a:r>
          </a:p>
          <a:p>
            <a:pPr lvl="1">
              <a:defRPr/>
            </a:pPr>
            <a:r>
              <a:rPr lang="en-US" sz="2800" dirty="0"/>
              <a:t>sharing a broadcast channel: multiple access</a:t>
            </a:r>
          </a:p>
          <a:p>
            <a:pPr lvl="1">
              <a:defRPr/>
            </a:pPr>
            <a:r>
              <a:rPr lang="en-US" sz="2800" dirty="0"/>
              <a:t>link layer addressing</a:t>
            </a:r>
          </a:p>
          <a:p>
            <a:pPr indent="-285750">
              <a:defRPr/>
            </a:pPr>
            <a:r>
              <a:rPr lang="en-US" sz="3200" dirty="0"/>
              <a:t>instantiation, implementation of various link layer technologies</a:t>
            </a:r>
          </a:p>
          <a:p>
            <a:pPr lvl="1">
              <a:defRPr/>
            </a:pPr>
            <a:r>
              <a:rPr lang="en-US" sz="2800" dirty="0"/>
              <a:t>Ethernet</a:t>
            </a:r>
          </a:p>
          <a:p>
            <a:pPr lvl="1">
              <a:defRPr/>
            </a:pPr>
            <a:r>
              <a:rPr lang="en-US" sz="2800" dirty="0"/>
              <a:t>switched </a:t>
            </a:r>
            <a:r>
              <a:rPr lang="en-US" sz="2800" dirty="0" smtClean="0"/>
              <a:t>LANS</a:t>
            </a:r>
            <a:endParaRPr lang="en-US" sz="2800" dirty="0"/>
          </a:p>
          <a:p>
            <a:pPr lvl="1">
              <a:defRPr/>
            </a:pPr>
            <a:r>
              <a:rPr lang="en-US" sz="2800" dirty="0" smtClean="0"/>
              <a:t>Data center networking</a:t>
            </a:r>
            <a:endParaRPr lang="en-US" sz="2800" dirty="0"/>
          </a:p>
          <a:p>
            <a:pPr indent="-285750">
              <a:defRPr/>
            </a:pPr>
            <a:r>
              <a:rPr lang="en-US" sz="3200" dirty="0"/>
              <a:t>synthesis: a day in the life of a web request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Chapter 6: let’s take a breath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xmlns="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1026459" y="1365157"/>
            <a:ext cx="10215282" cy="293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/>
              <a:t>journey down protocol stack </a:t>
            </a:r>
            <a:r>
              <a:rPr lang="en-US" sz="3200" i="1" dirty="0">
                <a:solidFill>
                  <a:srgbClr val="C00000"/>
                </a:solidFill>
              </a:rPr>
              <a:t>complete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(except PHY)</a:t>
            </a:r>
          </a:p>
          <a:p>
            <a:pPr indent="-339725">
              <a:defRPr/>
            </a:pPr>
            <a:r>
              <a:rPr lang="en-US" sz="3200" dirty="0"/>
              <a:t>solid understanding of networking principles, practice!</a:t>
            </a:r>
          </a:p>
          <a:p>
            <a:pPr indent="-339725">
              <a:defRPr/>
            </a:pPr>
            <a:r>
              <a:rPr lang="en-US" sz="3200" dirty="0"/>
              <a:t>….. could stop here …. but </a:t>
            </a:r>
            <a:r>
              <a:rPr lang="en-US" sz="3200" i="1" dirty="0">
                <a:solidFill>
                  <a:srgbClr val="C00000"/>
                </a:solidFill>
              </a:rPr>
              <a:t>more </a:t>
            </a:r>
            <a:r>
              <a:rPr lang="en-US" sz="3200" dirty="0"/>
              <a:t>interesting topics!</a:t>
            </a:r>
          </a:p>
          <a:p>
            <a:pPr lvl="1">
              <a:defRPr/>
            </a:pPr>
            <a:r>
              <a:rPr lang="en-US" sz="2800" dirty="0"/>
              <a:t>wireless</a:t>
            </a:r>
          </a:p>
          <a:p>
            <a:pPr lvl="1">
              <a:defRPr/>
            </a:pPr>
            <a:r>
              <a:rPr lang="en-US" sz="2800" dirty="0"/>
              <a:t>security 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948278"/>
            <a:ext cx="10515600" cy="89462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7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MAC addresses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xmlns="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441173"/>
            <a:ext cx="10028583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 allocation administered by IEEE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manufacturer buys portion of MAC address space (to assure uniqueness)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analogy: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address: like Social Security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address: like postal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 flat address: portability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move interface from one LAN to another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 IP address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portable: depends on IP subnet to which node is attached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ARP: A</a:t>
            </a:r>
            <a:r>
              <a:rPr lang="en-US" b="0" kern="0" dirty="0" smtClean="0">
                <a:solidFill>
                  <a:srgbClr val="000099"/>
                </a:solidFill>
                <a:latin typeface="+mn-lt"/>
                <a:ea typeface="ＭＳ Ｐゴシック" charset="0"/>
              </a:rPr>
              <a:t>ddress </a:t>
            </a:r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</a:t>
            </a:r>
            <a:r>
              <a:rPr lang="en-US" b="0" kern="0" dirty="0" smtClean="0">
                <a:solidFill>
                  <a:srgbClr val="000099"/>
                </a:solidFill>
                <a:latin typeface="+mn-lt"/>
                <a:ea typeface="ＭＳ Ｐゴシック" charset="0"/>
              </a:rPr>
              <a:t>esolution </a:t>
            </a:r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P</a:t>
            </a:r>
            <a:r>
              <a:rPr lang="en-US" b="0" kern="0" dirty="0" smtClean="0">
                <a:solidFill>
                  <a:srgbClr val="000099"/>
                </a:solidFill>
                <a:latin typeface="+mn-lt"/>
                <a:ea typeface="ＭＳ Ｐゴシック" charset="0"/>
              </a:rPr>
              <a:t>rotocol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6082748" y="2344599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ARP table: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xmlns="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Question: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xmlns="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xmlns="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xmlns="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xmlns="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xmlns="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xmlns="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xmlns="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xmlns="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xmlns="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xmlns="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xmlns="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xmlns="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xmlns="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xmlns="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xmlns="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xmlns="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xmlns="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xmlns="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xmlns="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xmlns="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xmlns="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xmlns="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xmlns="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xmlns="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xmlns="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xmlns="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xmlns="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xmlns="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xmlns="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xmlns="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xmlns="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xmlns="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xmlns="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xmlns="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85443" y="3298343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IP/MAC address mappings for some LAN nodes: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IP address; MAC address; TTL&gt;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 (Time To Live): time after which address mapping will be forgotten (typically 20 min)</a:t>
            </a:r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addr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addr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broadcasts ARP query, containing B's IP addr</a:t>
              </a: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destination MAC address = FF-FF-FF-FF-FF-FF</a:t>
              </a: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MAC: 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71-65-F7-2B-08-53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Source IP: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137.196.7.23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xmlns="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FF-FF-FF-FF-FF-FF)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xmlns="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xmlns="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xmlns="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ARP protocol in action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xmlns="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xmlns="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xmlns="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xmlns="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xmlns="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xmlns="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xmlns="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xmlns="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xmlns="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xmlns="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xmlns="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xmlns="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xmlns="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xmlns="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xmlns="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xmlns="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xmlns="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xmlns="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xmlns="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xmlns="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xmlns="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xmlns="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xmlns="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xmlns="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ARP table in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IP addr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addr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xmlns="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1211677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 wants to send datagram to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MAC address not in A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ARP table, so A uses ARP to find B’s MAC address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IP address: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MAC address: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 58-23-D7-FA-20-B0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xmlns="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xmlns="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ARP message into Ethernet frame (sent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71-65-F7-2B-08-53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24317</TotalTime>
  <Words>3992</Words>
  <Application>Microsoft Office PowerPoint</Application>
  <PresentationFormat>Widescreen</PresentationFormat>
  <Paragraphs>1247</Paragraphs>
  <Slides>54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ＭＳ Ｐゴシック</vt:lpstr>
      <vt:lpstr>游ゴシック</vt:lpstr>
      <vt:lpstr>Arial</vt:lpstr>
      <vt:lpstr>Calibri</vt:lpstr>
      <vt:lpstr>Calibri Light</vt:lpstr>
      <vt:lpstr>Comic Sans MS</vt:lpstr>
      <vt:lpstr>Courier New</vt:lpstr>
      <vt:lpstr>Gill Sans MT</vt:lpstr>
      <vt:lpstr>Tahoma</vt:lpstr>
      <vt:lpstr>Wingdings</vt:lpstr>
      <vt:lpstr>Office Theme</vt:lpstr>
      <vt:lpstr>Computer Networks CS 3001 (BCS-5B) Lecture 6</vt:lpstr>
      <vt:lpstr>PowerPoint Presentation</vt:lpstr>
      <vt:lpstr>Link layer, LANs: roadmap</vt:lpstr>
      <vt:lpstr>MAC addresses</vt:lpstr>
      <vt:lpstr>MAC addresses</vt:lpstr>
      <vt:lpstr>MAC addresses</vt:lpstr>
      <vt:lpstr>ARP: Address Resolution Protocol</vt:lpstr>
      <vt:lpstr>ARP protocol in action</vt:lpstr>
      <vt:lpstr>ARP protocol in action</vt:lpstr>
      <vt:lpstr>ARP protocol in action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Link layer, LANs: roadmap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802.3 Ethernet standards: link &amp; physical layers</vt:lpstr>
      <vt:lpstr>Link layer, LANs: roadmap</vt:lpstr>
      <vt:lpstr>Ethernet switch</vt:lpstr>
      <vt:lpstr>Switch: multiple simultaneous transmissions</vt:lpstr>
      <vt:lpstr>Switch: multiple simultaneous transmissions</vt:lpstr>
      <vt:lpstr>Switch forwarding table</vt:lpstr>
      <vt:lpstr>Switch: self-learning</vt:lpstr>
      <vt:lpstr>Switch: frame filtering/forwarding</vt:lpstr>
      <vt:lpstr>Self-learning, forwarding: example</vt:lpstr>
      <vt:lpstr>Interconnecting switches</vt:lpstr>
      <vt:lpstr>Self-learning multi-switch example</vt:lpstr>
      <vt:lpstr>UMass Campus Network - Detail</vt:lpstr>
      <vt:lpstr>UMass Campus Network - Detail</vt:lpstr>
      <vt:lpstr>Switches vs. routers</vt:lpstr>
      <vt:lpstr>Link layer, LANs: roadmap</vt:lpstr>
      <vt:lpstr>Datacenter networks</vt:lpstr>
      <vt:lpstr>Datacenter networks: network elements</vt:lpstr>
      <vt:lpstr>Datacenter networks: multipath</vt:lpstr>
      <vt:lpstr>Datacenter networks: application-layer routing</vt:lpstr>
      <vt:lpstr>Datacenter networks: protocol innovations</vt:lpstr>
      <vt:lpstr>Link layer, LANs: roadmap</vt:lpstr>
      <vt:lpstr>Synthesis: a day in the life of a web request</vt:lpstr>
      <vt:lpstr>A day in the life: scenario</vt:lpstr>
      <vt:lpstr>A day in the life: connecting to the Internet</vt:lpstr>
      <vt:lpstr>A day in the life: connecting to the Internet</vt:lpstr>
      <vt:lpstr>A day in the life… ARP  (before DNS, before HTTP)</vt:lpstr>
      <vt:lpstr>A day in the life… using DNS</vt:lpstr>
      <vt:lpstr>A day in the life…TCP connection carrying HTTP</vt:lpstr>
      <vt:lpstr>A day in the life… HTTP request/reply </vt:lpstr>
      <vt:lpstr>Chapter 6: Summary</vt:lpstr>
      <vt:lpstr>Chapter 6: let’s take a breath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HP</cp:lastModifiedBy>
  <cp:revision>877</cp:revision>
  <dcterms:created xsi:type="dcterms:W3CDTF">2020-01-18T07:24:59Z</dcterms:created>
  <dcterms:modified xsi:type="dcterms:W3CDTF">2023-12-13T07:23:14Z</dcterms:modified>
</cp:coreProperties>
</file>